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4" r:id="rId7"/>
    <p:sldId id="265" r:id="rId8"/>
    <p:sldId id="266" r:id="rId9"/>
    <p:sldId id="267" r:id="rId10"/>
    <p:sldId id="268" r:id="rId11"/>
    <p:sldId id="269" r:id="rId12"/>
    <p:sldId id="270" r:id="rId13"/>
    <p:sldId id="271" r:id="rId14"/>
    <p:sldId id="272"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80" d="100"/>
          <a:sy n="80" d="100"/>
        </p:scale>
        <p:origin x="58" y="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02086C-3A4D-4BDA-BE4D-5DF041EBAB9F}" type="doc">
      <dgm:prSet loTypeId="urn:microsoft.com/office/officeart/2016/7/layout/VerticalDownArrowProcess" loCatId="process" qsTypeId="urn:microsoft.com/office/officeart/2005/8/quickstyle/simple1" qsCatId="simple" csTypeId="urn:microsoft.com/office/officeart/2005/8/colors/colorful1" csCatId="colorful"/>
      <dgm:spPr/>
      <dgm:t>
        <a:bodyPr/>
        <a:lstStyle/>
        <a:p>
          <a:endParaRPr lang="en-US"/>
        </a:p>
      </dgm:t>
    </dgm:pt>
    <dgm:pt modelId="{CEF3DADB-79C5-4F69-B44C-873B59528D66}">
      <dgm:prSet/>
      <dgm:spPr/>
      <dgm:t>
        <a:bodyPr/>
        <a:lstStyle/>
        <a:p>
          <a:r>
            <a:rPr lang="en-US"/>
            <a:t>Collect</a:t>
          </a:r>
        </a:p>
      </dgm:t>
    </dgm:pt>
    <dgm:pt modelId="{DEB3FC27-B5F0-43BB-A101-01C4099632FE}" type="parTrans" cxnId="{05D0292C-6D7D-4ECE-94AE-5D1F35752BA7}">
      <dgm:prSet/>
      <dgm:spPr/>
      <dgm:t>
        <a:bodyPr/>
        <a:lstStyle/>
        <a:p>
          <a:endParaRPr lang="en-US"/>
        </a:p>
      </dgm:t>
    </dgm:pt>
    <dgm:pt modelId="{9D539AAA-507B-4C93-B798-2E0838BEF758}" type="sibTrans" cxnId="{05D0292C-6D7D-4ECE-94AE-5D1F35752BA7}">
      <dgm:prSet/>
      <dgm:spPr/>
      <dgm:t>
        <a:bodyPr/>
        <a:lstStyle/>
        <a:p>
          <a:endParaRPr lang="en-US"/>
        </a:p>
      </dgm:t>
    </dgm:pt>
    <dgm:pt modelId="{373EA032-5FF7-45C3-8710-5F1E680E8283}">
      <dgm:prSet/>
      <dgm:spPr/>
      <dgm:t>
        <a:bodyPr/>
        <a:lstStyle/>
        <a:p>
          <a:r>
            <a:rPr lang="en-US"/>
            <a:t>Collect data</a:t>
          </a:r>
        </a:p>
      </dgm:t>
    </dgm:pt>
    <dgm:pt modelId="{53F89E5D-B55B-404A-B060-0ADCDB57394B}" type="parTrans" cxnId="{49006B76-82E4-46BF-AFD3-66EC63BDA881}">
      <dgm:prSet/>
      <dgm:spPr/>
      <dgm:t>
        <a:bodyPr/>
        <a:lstStyle/>
        <a:p>
          <a:endParaRPr lang="en-US"/>
        </a:p>
      </dgm:t>
    </dgm:pt>
    <dgm:pt modelId="{59515367-6266-4BC7-A504-6330F9D7EEA1}" type="sibTrans" cxnId="{49006B76-82E4-46BF-AFD3-66EC63BDA881}">
      <dgm:prSet/>
      <dgm:spPr/>
      <dgm:t>
        <a:bodyPr/>
        <a:lstStyle/>
        <a:p>
          <a:endParaRPr lang="en-US"/>
        </a:p>
      </dgm:t>
    </dgm:pt>
    <dgm:pt modelId="{32F99A0F-11BE-4F37-B0B4-539C834889A8}">
      <dgm:prSet/>
      <dgm:spPr/>
      <dgm:t>
        <a:bodyPr/>
        <a:lstStyle/>
        <a:p>
          <a:r>
            <a:rPr lang="en-US"/>
            <a:t>Prepare</a:t>
          </a:r>
        </a:p>
      </dgm:t>
    </dgm:pt>
    <dgm:pt modelId="{5047043C-E6AF-42D1-BF76-EF03926FA3C4}" type="parTrans" cxnId="{32B49BF8-8630-4D6A-8081-09BCBCC8EC4D}">
      <dgm:prSet/>
      <dgm:spPr/>
      <dgm:t>
        <a:bodyPr/>
        <a:lstStyle/>
        <a:p>
          <a:endParaRPr lang="en-US"/>
        </a:p>
      </dgm:t>
    </dgm:pt>
    <dgm:pt modelId="{4C88C0B6-45F3-409A-A5B0-8515FA2F800E}" type="sibTrans" cxnId="{32B49BF8-8630-4D6A-8081-09BCBCC8EC4D}">
      <dgm:prSet/>
      <dgm:spPr/>
      <dgm:t>
        <a:bodyPr/>
        <a:lstStyle/>
        <a:p>
          <a:endParaRPr lang="en-US"/>
        </a:p>
      </dgm:t>
    </dgm:pt>
    <dgm:pt modelId="{ECE50A4F-BDB6-4CF5-839B-08D52C893BEF}">
      <dgm:prSet/>
      <dgm:spPr/>
      <dgm:t>
        <a:bodyPr/>
        <a:lstStyle/>
        <a:p>
          <a:r>
            <a:rPr lang="en-US"/>
            <a:t>Prepare the data</a:t>
          </a:r>
        </a:p>
      </dgm:t>
    </dgm:pt>
    <dgm:pt modelId="{B745B6CA-C9B0-4692-8425-CD2B94407FA8}" type="parTrans" cxnId="{D0605467-D4B1-4308-A059-50663F2750EC}">
      <dgm:prSet/>
      <dgm:spPr/>
      <dgm:t>
        <a:bodyPr/>
        <a:lstStyle/>
        <a:p>
          <a:endParaRPr lang="en-US"/>
        </a:p>
      </dgm:t>
    </dgm:pt>
    <dgm:pt modelId="{7A75BA75-5B7B-4B07-B238-346581F18022}" type="sibTrans" cxnId="{D0605467-D4B1-4308-A059-50663F2750EC}">
      <dgm:prSet/>
      <dgm:spPr/>
      <dgm:t>
        <a:bodyPr/>
        <a:lstStyle/>
        <a:p>
          <a:endParaRPr lang="en-US"/>
        </a:p>
      </dgm:t>
    </dgm:pt>
    <dgm:pt modelId="{05F685A7-AF5F-4296-BB76-5F8D501F713B}">
      <dgm:prSet/>
      <dgm:spPr/>
      <dgm:t>
        <a:bodyPr/>
        <a:lstStyle/>
        <a:p>
          <a:r>
            <a:rPr lang="en-US"/>
            <a:t>Choose</a:t>
          </a:r>
        </a:p>
      </dgm:t>
    </dgm:pt>
    <dgm:pt modelId="{5A89D6C2-F6A3-4C0E-B9D5-5B18E724BF65}" type="parTrans" cxnId="{FAD250C7-0F55-4EE3-AB1A-666A894DAB2D}">
      <dgm:prSet/>
      <dgm:spPr/>
      <dgm:t>
        <a:bodyPr/>
        <a:lstStyle/>
        <a:p>
          <a:endParaRPr lang="en-US"/>
        </a:p>
      </dgm:t>
    </dgm:pt>
    <dgm:pt modelId="{BAAC61A0-8B9F-4F42-91FD-2652E1EF5C39}" type="sibTrans" cxnId="{FAD250C7-0F55-4EE3-AB1A-666A894DAB2D}">
      <dgm:prSet/>
      <dgm:spPr/>
      <dgm:t>
        <a:bodyPr/>
        <a:lstStyle/>
        <a:p>
          <a:endParaRPr lang="en-US"/>
        </a:p>
      </dgm:t>
    </dgm:pt>
    <dgm:pt modelId="{6F3D3973-AE21-418B-9B30-DC9A92BB24B3}">
      <dgm:prSet/>
      <dgm:spPr/>
      <dgm:t>
        <a:bodyPr/>
        <a:lstStyle/>
        <a:p>
          <a:r>
            <a:rPr lang="en-US"/>
            <a:t>Choose a model</a:t>
          </a:r>
        </a:p>
      </dgm:t>
    </dgm:pt>
    <dgm:pt modelId="{7EAC850C-4433-4B8D-AC93-AD9FFEF35AA9}" type="parTrans" cxnId="{ABE130F4-6CB6-4061-AB86-D9440A86A170}">
      <dgm:prSet/>
      <dgm:spPr/>
      <dgm:t>
        <a:bodyPr/>
        <a:lstStyle/>
        <a:p>
          <a:endParaRPr lang="en-US"/>
        </a:p>
      </dgm:t>
    </dgm:pt>
    <dgm:pt modelId="{9CA0999E-23AC-405E-B1E1-74525117F122}" type="sibTrans" cxnId="{ABE130F4-6CB6-4061-AB86-D9440A86A170}">
      <dgm:prSet/>
      <dgm:spPr/>
      <dgm:t>
        <a:bodyPr/>
        <a:lstStyle/>
        <a:p>
          <a:endParaRPr lang="en-US"/>
        </a:p>
      </dgm:t>
    </dgm:pt>
    <dgm:pt modelId="{C59CF67F-EAE4-4B83-8CB3-26CDA9F6EBA8}">
      <dgm:prSet/>
      <dgm:spPr/>
      <dgm:t>
        <a:bodyPr/>
        <a:lstStyle/>
        <a:p>
          <a:r>
            <a:rPr lang="en-US"/>
            <a:t>Train</a:t>
          </a:r>
        </a:p>
      </dgm:t>
    </dgm:pt>
    <dgm:pt modelId="{189441B5-953F-4E81-9281-902E18C36281}" type="parTrans" cxnId="{E8881F22-2A1C-4ACE-8870-0EE90078D095}">
      <dgm:prSet/>
      <dgm:spPr/>
      <dgm:t>
        <a:bodyPr/>
        <a:lstStyle/>
        <a:p>
          <a:endParaRPr lang="en-US"/>
        </a:p>
      </dgm:t>
    </dgm:pt>
    <dgm:pt modelId="{57E65867-13F9-4D77-9BC0-3E384A9AAF5A}" type="sibTrans" cxnId="{E8881F22-2A1C-4ACE-8870-0EE90078D095}">
      <dgm:prSet/>
      <dgm:spPr/>
      <dgm:t>
        <a:bodyPr/>
        <a:lstStyle/>
        <a:p>
          <a:endParaRPr lang="en-US"/>
        </a:p>
      </dgm:t>
    </dgm:pt>
    <dgm:pt modelId="{0DF27C87-A73E-428E-8921-B33DDFB52170}">
      <dgm:prSet/>
      <dgm:spPr/>
      <dgm:t>
        <a:bodyPr/>
        <a:lstStyle/>
        <a:p>
          <a:r>
            <a:rPr lang="en-US"/>
            <a:t>Train the model</a:t>
          </a:r>
        </a:p>
      </dgm:t>
    </dgm:pt>
    <dgm:pt modelId="{13722A29-32ED-46BB-80BA-13D13D626AC0}" type="parTrans" cxnId="{390A3EC3-0E2B-4B8A-891B-236E9A6697D4}">
      <dgm:prSet/>
      <dgm:spPr/>
      <dgm:t>
        <a:bodyPr/>
        <a:lstStyle/>
        <a:p>
          <a:endParaRPr lang="en-US"/>
        </a:p>
      </dgm:t>
    </dgm:pt>
    <dgm:pt modelId="{910A8D2F-EAF8-458B-991A-F997F498DE01}" type="sibTrans" cxnId="{390A3EC3-0E2B-4B8A-891B-236E9A6697D4}">
      <dgm:prSet/>
      <dgm:spPr/>
      <dgm:t>
        <a:bodyPr/>
        <a:lstStyle/>
        <a:p>
          <a:endParaRPr lang="en-US"/>
        </a:p>
      </dgm:t>
    </dgm:pt>
    <dgm:pt modelId="{5BB8CC19-C0EF-4833-810C-9C9815669484}">
      <dgm:prSet/>
      <dgm:spPr/>
      <dgm:t>
        <a:bodyPr/>
        <a:lstStyle/>
        <a:p>
          <a:r>
            <a:rPr lang="en-US"/>
            <a:t>Evaluate</a:t>
          </a:r>
        </a:p>
      </dgm:t>
    </dgm:pt>
    <dgm:pt modelId="{DD799A94-0F8B-4E31-BE36-12BA7C503214}" type="parTrans" cxnId="{EFB67E17-3C09-482C-A74A-9E5500F958CD}">
      <dgm:prSet/>
      <dgm:spPr/>
      <dgm:t>
        <a:bodyPr/>
        <a:lstStyle/>
        <a:p>
          <a:endParaRPr lang="en-US"/>
        </a:p>
      </dgm:t>
    </dgm:pt>
    <dgm:pt modelId="{AA437460-E0AA-4735-A46A-30C9D3CA4DBF}" type="sibTrans" cxnId="{EFB67E17-3C09-482C-A74A-9E5500F958CD}">
      <dgm:prSet/>
      <dgm:spPr/>
      <dgm:t>
        <a:bodyPr/>
        <a:lstStyle/>
        <a:p>
          <a:endParaRPr lang="en-US"/>
        </a:p>
      </dgm:t>
    </dgm:pt>
    <dgm:pt modelId="{CB106E86-0120-4070-907E-F2C0C69A62D4}">
      <dgm:prSet/>
      <dgm:spPr/>
      <dgm:t>
        <a:bodyPr/>
        <a:lstStyle/>
        <a:p>
          <a:r>
            <a:rPr lang="en-US"/>
            <a:t>Evaluate the</a:t>
          </a:r>
        </a:p>
      </dgm:t>
    </dgm:pt>
    <dgm:pt modelId="{3E32E782-A98C-4073-92EE-7304FED5746A}" type="parTrans" cxnId="{B264E47C-7477-4C60-9861-CF96035F7942}">
      <dgm:prSet/>
      <dgm:spPr/>
      <dgm:t>
        <a:bodyPr/>
        <a:lstStyle/>
        <a:p>
          <a:endParaRPr lang="en-US"/>
        </a:p>
      </dgm:t>
    </dgm:pt>
    <dgm:pt modelId="{09F6BFF5-412D-45BE-8E36-1CD750C96933}" type="sibTrans" cxnId="{B264E47C-7477-4C60-9861-CF96035F7942}">
      <dgm:prSet/>
      <dgm:spPr/>
      <dgm:t>
        <a:bodyPr/>
        <a:lstStyle/>
        <a:p>
          <a:endParaRPr lang="en-US"/>
        </a:p>
      </dgm:t>
    </dgm:pt>
    <dgm:pt modelId="{8D7F1233-4A3B-4C73-BB26-B78733B5FD16}">
      <dgm:prSet/>
      <dgm:spPr/>
      <dgm:t>
        <a:bodyPr/>
        <a:lstStyle/>
        <a:p>
          <a:r>
            <a:rPr lang="en-US"/>
            <a:t>Fine-tune</a:t>
          </a:r>
        </a:p>
      </dgm:t>
    </dgm:pt>
    <dgm:pt modelId="{989D467E-7E23-4282-9CF3-07B2B14F6A2C}" type="parTrans" cxnId="{7CD7A52A-AC1D-460B-8D31-127C38469420}">
      <dgm:prSet/>
      <dgm:spPr/>
      <dgm:t>
        <a:bodyPr/>
        <a:lstStyle/>
        <a:p>
          <a:endParaRPr lang="en-US"/>
        </a:p>
      </dgm:t>
    </dgm:pt>
    <dgm:pt modelId="{02AC796E-BF59-4F29-BFD9-FCFF43738330}" type="sibTrans" cxnId="{7CD7A52A-AC1D-460B-8D31-127C38469420}">
      <dgm:prSet/>
      <dgm:spPr/>
      <dgm:t>
        <a:bodyPr/>
        <a:lstStyle/>
        <a:p>
          <a:endParaRPr lang="en-US"/>
        </a:p>
      </dgm:t>
    </dgm:pt>
    <dgm:pt modelId="{2D1D5D5C-7EA2-4C80-8F3B-41AD3AFAA4D5}">
      <dgm:prSet/>
      <dgm:spPr/>
      <dgm:t>
        <a:bodyPr/>
        <a:lstStyle/>
        <a:p>
          <a:r>
            <a:rPr lang="en-US"/>
            <a:t>6. Fine-tune the model</a:t>
          </a:r>
        </a:p>
      </dgm:t>
    </dgm:pt>
    <dgm:pt modelId="{51639171-D85C-4080-9A84-C692B875DFF2}" type="parTrans" cxnId="{B16FF841-D574-4D49-8F8F-2AF9BCC1488B}">
      <dgm:prSet/>
      <dgm:spPr/>
      <dgm:t>
        <a:bodyPr/>
        <a:lstStyle/>
        <a:p>
          <a:endParaRPr lang="en-US"/>
        </a:p>
      </dgm:t>
    </dgm:pt>
    <dgm:pt modelId="{40937FAB-F85E-4901-BA03-0EEB7170D657}" type="sibTrans" cxnId="{B16FF841-D574-4D49-8F8F-2AF9BCC1488B}">
      <dgm:prSet/>
      <dgm:spPr/>
      <dgm:t>
        <a:bodyPr/>
        <a:lstStyle/>
        <a:p>
          <a:endParaRPr lang="en-US"/>
        </a:p>
      </dgm:t>
    </dgm:pt>
    <dgm:pt modelId="{D602CC61-AC34-4A68-B4A8-71D0CECA9A65}">
      <dgm:prSet/>
      <dgm:spPr/>
      <dgm:t>
        <a:bodyPr/>
        <a:lstStyle/>
        <a:p>
          <a:r>
            <a:rPr lang="en-US"/>
            <a:t>Make</a:t>
          </a:r>
        </a:p>
      </dgm:t>
    </dgm:pt>
    <dgm:pt modelId="{A0AD5BE0-31C7-46A1-8130-AD8086F9FBFD}" type="parTrans" cxnId="{69CABA89-6C24-40B6-8904-6865C41B9A3B}">
      <dgm:prSet/>
      <dgm:spPr/>
      <dgm:t>
        <a:bodyPr/>
        <a:lstStyle/>
        <a:p>
          <a:endParaRPr lang="en-US"/>
        </a:p>
      </dgm:t>
    </dgm:pt>
    <dgm:pt modelId="{FC286293-4669-4BB9-B9F1-E09AE991D96E}" type="sibTrans" cxnId="{69CABA89-6C24-40B6-8904-6865C41B9A3B}">
      <dgm:prSet/>
      <dgm:spPr/>
      <dgm:t>
        <a:bodyPr/>
        <a:lstStyle/>
        <a:p>
          <a:endParaRPr lang="en-US"/>
        </a:p>
      </dgm:t>
    </dgm:pt>
    <dgm:pt modelId="{7821EF5E-0DD3-4A9E-A72D-82A174673729}">
      <dgm:prSet/>
      <dgm:spPr/>
      <dgm:t>
        <a:bodyPr/>
        <a:lstStyle/>
        <a:p>
          <a:r>
            <a:rPr lang="en-US"/>
            <a:t>Make predictions</a:t>
          </a:r>
        </a:p>
      </dgm:t>
    </dgm:pt>
    <dgm:pt modelId="{2306171A-ABCE-4C2F-9243-7C6236A7219A}" type="parTrans" cxnId="{11691CC4-1B00-4A4E-9847-8B8A02E6CCAB}">
      <dgm:prSet/>
      <dgm:spPr/>
      <dgm:t>
        <a:bodyPr/>
        <a:lstStyle/>
        <a:p>
          <a:endParaRPr lang="en-US"/>
        </a:p>
      </dgm:t>
    </dgm:pt>
    <dgm:pt modelId="{15414715-A768-4BE9-99A4-F2D6800894C4}" type="sibTrans" cxnId="{11691CC4-1B00-4A4E-9847-8B8A02E6CCAB}">
      <dgm:prSet/>
      <dgm:spPr/>
      <dgm:t>
        <a:bodyPr/>
        <a:lstStyle/>
        <a:p>
          <a:endParaRPr lang="en-US"/>
        </a:p>
      </dgm:t>
    </dgm:pt>
    <dgm:pt modelId="{C5D561FA-B988-40A6-9D52-816ADC4852FC}" type="pres">
      <dgm:prSet presAssocID="{B402086C-3A4D-4BDA-BE4D-5DF041EBAB9F}" presName="Name0" presStyleCnt="0">
        <dgm:presLayoutVars>
          <dgm:dir/>
          <dgm:animLvl val="lvl"/>
          <dgm:resizeHandles val="exact"/>
        </dgm:presLayoutVars>
      </dgm:prSet>
      <dgm:spPr/>
    </dgm:pt>
    <dgm:pt modelId="{693E5602-0F1D-4C65-A0D6-9345D49DBF0B}" type="pres">
      <dgm:prSet presAssocID="{D602CC61-AC34-4A68-B4A8-71D0CECA9A65}" presName="boxAndChildren" presStyleCnt="0"/>
      <dgm:spPr/>
    </dgm:pt>
    <dgm:pt modelId="{BBA3D437-66E6-4FDA-8B2C-3097237902FB}" type="pres">
      <dgm:prSet presAssocID="{D602CC61-AC34-4A68-B4A8-71D0CECA9A65}" presName="parentTextBox" presStyleLbl="alignNode1" presStyleIdx="0" presStyleCnt="7"/>
      <dgm:spPr/>
    </dgm:pt>
    <dgm:pt modelId="{431C82AE-B39A-493B-A3DB-9D646B0910EF}" type="pres">
      <dgm:prSet presAssocID="{D602CC61-AC34-4A68-B4A8-71D0CECA9A65}" presName="descendantBox" presStyleLbl="bgAccFollowNode1" presStyleIdx="0" presStyleCnt="7"/>
      <dgm:spPr/>
    </dgm:pt>
    <dgm:pt modelId="{4370B18D-CD56-4AEF-8154-019C856AC2B4}" type="pres">
      <dgm:prSet presAssocID="{02AC796E-BF59-4F29-BFD9-FCFF43738330}" presName="sp" presStyleCnt="0"/>
      <dgm:spPr/>
    </dgm:pt>
    <dgm:pt modelId="{7643E1DA-9F5B-4918-8253-413A047D7477}" type="pres">
      <dgm:prSet presAssocID="{8D7F1233-4A3B-4C73-BB26-B78733B5FD16}" presName="arrowAndChildren" presStyleCnt="0"/>
      <dgm:spPr/>
    </dgm:pt>
    <dgm:pt modelId="{E0A539C9-1BDF-4FE9-BC31-AACBD22F7486}" type="pres">
      <dgm:prSet presAssocID="{8D7F1233-4A3B-4C73-BB26-B78733B5FD16}" presName="parentTextArrow" presStyleLbl="node1" presStyleIdx="0" presStyleCnt="0"/>
      <dgm:spPr/>
    </dgm:pt>
    <dgm:pt modelId="{F60007BF-7139-45AD-B3D9-3C2C164D8EFB}" type="pres">
      <dgm:prSet presAssocID="{8D7F1233-4A3B-4C73-BB26-B78733B5FD16}" presName="arrow" presStyleLbl="alignNode1" presStyleIdx="1" presStyleCnt="7"/>
      <dgm:spPr/>
    </dgm:pt>
    <dgm:pt modelId="{488F893C-6319-41A0-8AAD-34511776DBC7}" type="pres">
      <dgm:prSet presAssocID="{8D7F1233-4A3B-4C73-BB26-B78733B5FD16}" presName="descendantArrow" presStyleLbl="bgAccFollowNode1" presStyleIdx="1" presStyleCnt="7"/>
      <dgm:spPr/>
    </dgm:pt>
    <dgm:pt modelId="{664E4940-A5EC-432D-ABE0-E5C9D57E376B}" type="pres">
      <dgm:prSet presAssocID="{AA437460-E0AA-4735-A46A-30C9D3CA4DBF}" presName="sp" presStyleCnt="0"/>
      <dgm:spPr/>
    </dgm:pt>
    <dgm:pt modelId="{CAF12A27-2A06-439D-8EDB-AB204FC0FFF2}" type="pres">
      <dgm:prSet presAssocID="{5BB8CC19-C0EF-4833-810C-9C9815669484}" presName="arrowAndChildren" presStyleCnt="0"/>
      <dgm:spPr/>
    </dgm:pt>
    <dgm:pt modelId="{F7CC1B66-F754-474E-887A-2EFB5F4FC89B}" type="pres">
      <dgm:prSet presAssocID="{5BB8CC19-C0EF-4833-810C-9C9815669484}" presName="parentTextArrow" presStyleLbl="node1" presStyleIdx="0" presStyleCnt="0"/>
      <dgm:spPr/>
    </dgm:pt>
    <dgm:pt modelId="{DDC80F1B-0480-4010-AE95-064A5C3BAADD}" type="pres">
      <dgm:prSet presAssocID="{5BB8CC19-C0EF-4833-810C-9C9815669484}" presName="arrow" presStyleLbl="alignNode1" presStyleIdx="2" presStyleCnt="7"/>
      <dgm:spPr/>
    </dgm:pt>
    <dgm:pt modelId="{9F276EA3-AF15-445F-AA82-C2543A411C08}" type="pres">
      <dgm:prSet presAssocID="{5BB8CC19-C0EF-4833-810C-9C9815669484}" presName="descendantArrow" presStyleLbl="bgAccFollowNode1" presStyleIdx="2" presStyleCnt="7"/>
      <dgm:spPr/>
    </dgm:pt>
    <dgm:pt modelId="{1F6A1687-E475-4124-88B8-F17C76CC269D}" type="pres">
      <dgm:prSet presAssocID="{57E65867-13F9-4D77-9BC0-3E384A9AAF5A}" presName="sp" presStyleCnt="0"/>
      <dgm:spPr/>
    </dgm:pt>
    <dgm:pt modelId="{03DA51EC-DDB8-4FFA-95EF-9A84798192C2}" type="pres">
      <dgm:prSet presAssocID="{C59CF67F-EAE4-4B83-8CB3-26CDA9F6EBA8}" presName="arrowAndChildren" presStyleCnt="0"/>
      <dgm:spPr/>
    </dgm:pt>
    <dgm:pt modelId="{BFE30CA0-D789-40D9-A2A1-66A7017441D5}" type="pres">
      <dgm:prSet presAssocID="{C59CF67F-EAE4-4B83-8CB3-26CDA9F6EBA8}" presName="parentTextArrow" presStyleLbl="node1" presStyleIdx="0" presStyleCnt="0"/>
      <dgm:spPr/>
    </dgm:pt>
    <dgm:pt modelId="{007800C7-0820-4601-B473-7C797370FCC6}" type="pres">
      <dgm:prSet presAssocID="{C59CF67F-EAE4-4B83-8CB3-26CDA9F6EBA8}" presName="arrow" presStyleLbl="alignNode1" presStyleIdx="3" presStyleCnt="7"/>
      <dgm:spPr/>
    </dgm:pt>
    <dgm:pt modelId="{384220B4-328E-497D-BC95-D46BA584974F}" type="pres">
      <dgm:prSet presAssocID="{C59CF67F-EAE4-4B83-8CB3-26CDA9F6EBA8}" presName="descendantArrow" presStyleLbl="bgAccFollowNode1" presStyleIdx="3" presStyleCnt="7"/>
      <dgm:spPr/>
    </dgm:pt>
    <dgm:pt modelId="{A1BC8308-98AC-412B-AD66-4B8E9A602AAC}" type="pres">
      <dgm:prSet presAssocID="{BAAC61A0-8B9F-4F42-91FD-2652E1EF5C39}" presName="sp" presStyleCnt="0"/>
      <dgm:spPr/>
    </dgm:pt>
    <dgm:pt modelId="{5579AFC1-18C7-4D57-82B5-824F19EAAE62}" type="pres">
      <dgm:prSet presAssocID="{05F685A7-AF5F-4296-BB76-5F8D501F713B}" presName="arrowAndChildren" presStyleCnt="0"/>
      <dgm:spPr/>
    </dgm:pt>
    <dgm:pt modelId="{5A8057CD-79C1-440B-AA57-75A44D60BB81}" type="pres">
      <dgm:prSet presAssocID="{05F685A7-AF5F-4296-BB76-5F8D501F713B}" presName="parentTextArrow" presStyleLbl="node1" presStyleIdx="0" presStyleCnt="0"/>
      <dgm:spPr/>
    </dgm:pt>
    <dgm:pt modelId="{EC0CBB0D-CFBE-457A-8B16-706A46B92A4B}" type="pres">
      <dgm:prSet presAssocID="{05F685A7-AF5F-4296-BB76-5F8D501F713B}" presName="arrow" presStyleLbl="alignNode1" presStyleIdx="4" presStyleCnt="7"/>
      <dgm:spPr/>
    </dgm:pt>
    <dgm:pt modelId="{DCEBCD6E-3C20-40A2-9D57-57B0D3056F7E}" type="pres">
      <dgm:prSet presAssocID="{05F685A7-AF5F-4296-BB76-5F8D501F713B}" presName="descendantArrow" presStyleLbl="bgAccFollowNode1" presStyleIdx="4" presStyleCnt="7"/>
      <dgm:spPr/>
    </dgm:pt>
    <dgm:pt modelId="{4D38B70C-3DB9-4868-A2A2-5D7C05BFA5AC}" type="pres">
      <dgm:prSet presAssocID="{4C88C0B6-45F3-409A-A5B0-8515FA2F800E}" presName="sp" presStyleCnt="0"/>
      <dgm:spPr/>
    </dgm:pt>
    <dgm:pt modelId="{D55AD836-61E2-40ED-AC07-2877CB439F5E}" type="pres">
      <dgm:prSet presAssocID="{32F99A0F-11BE-4F37-B0B4-539C834889A8}" presName="arrowAndChildren" presStyleCnt="0"/>
      <dgm:spPr/>
    </dgm:pt>
    <dgm:pt modelId="{1A9832C8-81B3-44E8-AB08-EE4CC64D60A0}" type="pres">
      <dgm:prSet presAssocID="{32F99A0F-11BE-4F37-B0B4-539C834889A8}" presName="parentTextArrow" presStyleLbl="node1" presStyleIdx="0" presStyleCnt="0"/>
      <dgm:spPr/>
    </dgm:pt>
    <dgm:pt modelId="{0DEC43D1-6AFE-46D1-86F3-CE5639E67661}" type="pres">
      <dgm:prSet presAssocID="{32F99A0F-11BE-4F37-B0B4-539C834889A8}" presName="arrow" presStyleLbl="alignNode1" presStyleIdx="5" presStyleCnt="7"/>
      <dgm:spPr/>
    </dgm:pt>
    <dgm:pt modelId="{D3C3DD76-8E13-4321-9354-EE2CF01B9539}" type="pres">
      <dgm:prSet presAssocID="{32F99A0F-11BE-4F37-B0B4-539C834889A8}" presName="descendantArrow" presStyleLbl="bgAccFollowNode1" presStyleIdx="5" presStyleCnt="7"/>
      <dgm:spPr/>
    </dgm:pt>
    <dgm:pt modelId="{469A5CC6-416F-46E2-B191-0FC6D9E4194C}" type="pres">
      <dgm:prSet presAssocID="{9D539AAA-507B-4C93-B798-2E0838BEF758}" presName="sp" presStyleCnt="0"/>
      <dgm:spPr/>
    </dgm:pt>
    <dgm:pt modelId="{F4F638DD-F0EA-42C3-AF64-94C12C9B6B0C}" type="pres">
      <dgm:prSet presAssocID="{CEF3DADB-79C5-4F69-B44C-873B59528D66}" presName="arrowAndChildren" presStyleCnt="0"/>
      <dgm:spPr/>
    </dgm:pt>
    <dgm:pt modelId="{AA73242E-9798-4FBC-8753-203EDEAE62CA}" type="pres">
      <dgm:prSet presAssocID="{CEF3DADB-79C5-4F69-B44C-873B59528D66}" presName="parentTextArrow" presStyleLbl="node1" presStyleIdx="0" presStyleCnt="0"/>
      <dgm:spPr/>
    </dgm:pt>
    <dgm:pt modelId="{B647468B-7228-45E4-908B-B98AA8DAA512}" type="pres">
      <dgm:prSet presAssocID="{CEF3DADB-79C5-4F69-B44C-873B59528D66}" presName="arrow" presStyleLbl="alignNode1" presStyleIdx="6" presStyleCnt="7"/>
      <dgm:spPr/>
    </dgm:pt>
    <dgm:pt modelId="{04EA7036-9CD1-47BB-B994-5E3A5DD3B85C}" type="pres">
      <dgm:prSet presAssocID="{CEF3DADB-79C5-4F69-B44C-873B59528D66}" presName="descendantArrow" presStyleLbl="bgAccFollowNode1" presStyleIdx="6" presStyleCnt="7"/>
      <dgm:spPr/>
    </dgm:pt>
  </dgm:ptLst>
  <dgm:cxnLst>
    <dgm:cxn modelId="{4C4AF810-933C-479E-8E89-D893853040E6}" type="presOf" srcId="{0DF27C87-A73E-428E-8921-B33DDFB52170}" destId="{384220B4-328E-497D-BC95-D46BA584974F}" srcOrd="0" destOrd="0" presId="urn:microsoft.com/office/officeart/2016/7/layout/VerticalDownArrowProcess"/>
    <dgm:cxn modelId="{EFB67E17-3C09-482C-A74A-9E5500F958CD}" srcId="{B402086C-3A4D-4BDA-BE4D-5DF041EBAB9F}" destId="{5BB8CC19-C0EF-4833-810C-9C9815669484}" srcOrd="4" destOrd="0" parTransId="{DD799A94-0F8B-4E31-BE36-12BA7C503214}" sibTransId="{AA437460-E0AA-4735-A46A-30C9D3CA4DBF}"/>
    <dgm:cxn modelId="{E8881F22-2A1C-4ACE-8870-0EE90078D095}" srcId="{B402086C-3A4D-4BDA-BE4D-5DF041EBAB9F}" destId="{C59CF67F-EAE4-4B83-8CB3-26CDA9F6EBA8}" srcOrd="3" destOrd="0" parTransId="{189441B5-953F-4E81-9281-902E18C36281}" sibTransId="{57E65867-13F9-4D77-9BC0-3E384A9AAF5A}"/>
    <dgm:cxn modelId="{7CD7A52A-AC1D-460B-8D31-127C38469420}" srcId="{B402086C-3A4D-4BDA-BE4D-5DF041EBAB9F}" destId="{8D7F1233-4A3B-4C73-BB26-B78733B5FD16}" srcOrd="5" destOrd="0" parTransId="{989D467E-7E23-4282-9CF3-07B2B14F6A2C}" sibTransId="{02AC796E-BF59-4F29-BFD9-FCFF43738330}"/>
    <dgm:cxn modelId="{05D0292C-6D7D-4ECE-94AE-5D1F35752BA7}" srcId="{B402086C-3A4D-4BDA-BE4D-5DF041EBAB9F}" destId="{CEF3DADB-79C5-4F69-B44C-873B59528D66}" srcOrd="0" destOrd="0" parTransId="{DEB3FC27-B5F0-43BB-A101-01C4099632FE}" sibTransId="{9D539AAA-507B-4C93-B798-2E0838BEF758}"/>
    <dgm:cxn modelId="{942B1931-EDCE-4EB5-A1BE-A69C11C0DE4B}" type="presOf" srcId="{2D1D5D5C-7EA2-4C80-8F3B-41AD3AFAA4D5}" destId="{488F893C-6319-41A0-8AAD-34511776DBC7}" srcOrd="0" destOrd="0" presId="urn:microsoft.com/office/officeart/2016/7/layout/VerticalDownArrowProcess"/>
    <dgm:cxn modelId="{F59BC45C-0885-47A7-B1BE-EC26B1D1C692}" type="presOf" srcId="{8D7F1233-4A3B-4C73-BB26-B78733B5FD16}" destId="{E0A539C9-1BDF-4FE9-BC31-AACBD22F7486}" srcOrd="0" destOrd="0" presId="urn:microsoft.com/office/officeart/2016/7/layout/VerticalDownArrowProcess"/>
    <dgm:cxn modelId="{EC05775D-994D-4D67-8DE2-629F6BC34729}" type="presOf" srcId="{5BB8CC19-C0EF-4833-810C-9C9815669484}" destId="{F7CC1B66-F754-474E-887A-2EFB5F4FC89B}" srcOrd="0" destOrd="0" presId="urn:microsoft.com/office/officeart/2016/7/layout/VerticalDownArrowProcess"/>
    <dgm:cxn modelId="{D2670861-B21B-4CC1-8A16-D1D0E693AE02}" type="presOf" srcId="{5BB8CC19-C0EF-4833-810C-9C9815669484}" destId="{DDC80F1B-0480-4010-AE95-064A5C3BAADD}" srcOrd="1" destOrd="0" presId="urn:microsoft.com/office/officeart/2016/7/layout/VerticalDownArrowProcess"/>
    <dgm:cxn modelId="{B16FF841-D574-4D49-8F8F-2AF9BCC1488B}" srcId="{8D7F1233-4A3B-4C73-BB26-B78733B5FD16}" destId="{2D1D5D5C-7EA2-4C80-8F3B-41AD3AFAA4D5}" srcOrd="0" destOrd="0" parTransId="{51639171-D85C-4080-9A84-C692B875DFF2}" sibTransId="{40937FAB-F85E-4901-BA03-0EEB7170D657}"/>
    <dgm:cxn modelId="{DA6E2947-F70B-45BC-8045-F14096E86FEB}" type="presOf" srcId="{C59CF67F-EAE4-4B83-8CB3-26CDA9F6EBA8}" destId="{007800C7-0820-4601-B473-7C797370FCC6}" srcOrd="1" destOrd="0" presId="urn:microsoft.com/office/officeart/2016/7/layout/VerticalDownArrowProcess"/>
    <dgm:cxn modelId="{D0605467-D4B1-4308-A059-50663F2750EC}" srcId="{32F99A0F-11BE-4F37-B0B4-539C834889A8}" destId="{ECE50A4F-BDB6-4CF5-839B-08D52C893BEF}" srcOrd="0" destOrd="0" parTransId="{B745B6CA-C9B0-4692-8425-CD2B94407FA8}" sibTransId="{7A75BA75-5B7B-4B07-B238-346581F18022}"/>
    <dgm:cxn modelId="{B3F66456-4D41-4882-89FF-10664678572C}" type="presOf" srcId="{05F685A7-AF5F-4296-BB76-5F8D501F713B}" destId="{EC0CBB0D-CFBE-457A-8B16-706A46B92A4B}" srcOrd="1" destOrd="0" presId="urn:microsoft.com/office/officeart/2016/7/layout/VerticalDownArrowProcess"/>
    <dgm:cxn modelId="{49006B76-82E4-46BF-AFD3-66EC63BDA881}" srcId="{CEF3DADB-79C5-4F69-B44C-873B59528D66}" destId="{373EA032-5FF7-45C3-8710-5F1E680E8283}" srcOrd="0" destOrd="0" parTransId="{53F89E5D-B55B-404A-B060-0ADCDB57394B}" sibTransId="{59515367-6266-4BC7-A504-6330F9D7EEA1}"/>
    <dgm:cxn modelId="{B264E47C-7477-4C60-9861-CF96035F7942}" srcId="{5BB8CC19-C0EF-4833-810C-9C9815669484}" destId="{CB106E86-0120-4070-907E-F2C0C69A62D4}" srcOrd="0" destOrd="0" parTransId="{3E32E782-A98C-4073-92EE-7304FED5746A}" sibTransId="{09F6BFF5-412D-45BE-8E36-1CD750C96933}"/>
    <dgm:cxn modelId="{D3D90F81-2AD4-49FB-B84A-46E2FDF65A8E}" type="presOf" srcId="{6F3D3973-AE21-418B-9B30-DC9A92BB24B3}" destId="{DCEBCD6E-3C20-40A2-9D57-57B0D3056F7E}" srcOrd="0" destOrd="0" presId="urn:microsoft.com/office/officeart/2016/7/layout/VerticalDownArrowProcess"/>
    <dgm:cxn modelId="{BEC50A87-D67D-4CF5-B4A3-797E7A11C56A}" type="presOf" srcId="{CEF3DADB-79C5-4F69-B44C-873B59528D66}" destId="{AA73242E-9798-4FBC-8753-203EDEAE62CA}" srcOrd="0" destOrd="0" presId="urn:microsoft.com/office/officeart/2016/7/layout/VerticalDownArrowProcess"/>
    <dgm:cxn modelId="{69CABA89-6C24-40B6-8904-6865C41B9A3B}" srcId="{B402086C-3A4D-4BDA-BE4D-5DF041EBAB9F}" destId="{D602CC61-AC34-4A68-B4A8-71D0CECA9A65}" srcOrd="6" destOrd="0" parTransId="{A0AD5BE0-31C7-46A1-8130-AD8086F9FBFD}" sibTransId="{FC286293-4669-4BB9-B9F1-E09AE991D96E}"/>
    <dgm:cxn modelId="{4EA7AD92-080D-47A2-997E-4E9E33BD6037}" type="presOf" srcId="{7821EF5E-0DD3-4A9E-A72D-82A174673729}" destId="{431C82AE-B39A-493B-A3DB-9D646B0910EF}" srcOrd="0" destOrd="0" presId="urn:microsoft.com/office/officeart/2016/7/layout/VerticalDownArrowProcess"/>
    <dgm:cxn modelId="{374C8195-1366-4A60-BB13-468E466F23E8}" type="presOf" srcId="{05F685A7-AF5F-4296-BB76-5F8D501F713B}" destId="{5A8057CD-79C1-440B-AA57-75A44D60BB81}" srcOrd="0" destOrd="0" presId="urn:microsoft.com/office/officeart/2016/7/layout/VerticalDownArrowProcess"/>
    <dgm:cxn modelId="{30739E99-1DE9-4A5E-8BE0-8C77C5E37186}" type="presOf" srcId="{32F99A0F-11BE-4F37-B0B4-539C834889A8}" destId="{1A9832C8-81B3-44E8-AB08-EE4CC64D60A0}" srcOrd="0" destOrd="0" presId="urn:microsoft.com/office/officeart/2016/7/layout/VerticalDownArrowProcess"/>
    <dgm:cxn modelId="{F8794E9F-1F4A-4993-8463-F4404115157E}" type="presOf" srcId="{CEF3DADB-79C5-4F69-B44C-873B59528D66}" destId="{B647468B-7228-45E4-908B-B98AA8DAA512}" srcOrd="1" destOrd="0" presId="urn:microsoft.com/office/officeart/2016/7/layout/VerticalDownArrowProcess"/>
    <dgm:cxn modelId="{FA0699AF-BEF6-45CD-9DBB-BDB4C706407D}" type="presOf" srcId="{B402086C-3A4D-4BDA-BE4D-5DF041EBAB9F}" destId="{C5D561FA-B988-40A6-9D52-816ADC4852FC}" srcOrd="0" destOrd="0" presId="urn:microsoft.com/office/officeart/2016/7/layout/VerticalDownArrowProcess"/>
    <dgm:cxn modelId="{629A9FB8-A6EB-42FC-8FC7-26B3C789EC16}" type="presOf" srcId="{CB106E86-0120-4070-907E-F2C0C69A62D4}" destId="{9F276EA3-AF15-445F-AA82-C2543A411C08}" srcOrd="0" destOrd="0" presId="urn:microsoft.com/office/officeart/2016/7/layout/VerticalDownArrowProcess"/>
    <dgm:cxn modelId="{390A3EC3-0E2B-4B8A-891B-236E9A6697D4}" srcId="{C59CF67F-EAE4-4B83-8CB3-26CDA9F6EBA8}" destId="{0DF27C87-A73E-428E-8921-B33DDFB52170}" srcOrd="0" destOrd="0" parTransId="{13722A29-32ED-46BB-80BA-13D13D626AC0}" sibTransId="{910A8D2F-EAF8-458B-991A-F997F498DE01}"/>
    <dgm:cxn modelId="{11691CC4-1B00-4A4E-9847-8B8A02E6CCAB}" srcId="{D602CC61-AC34-4A68-B4A8-71D0CECA9A65}" destId="{7821EF5E-0DD3-4A9E-A72D-82A174673729}" srcOrd="0" destOrd="0" parTransId="{2306171A-ABCE-4C2F-9243-7C6236A7219A}" sibTransId="{15414715-A768-4BE9-99A4-F2D6800894C4}"/>
    <dgm:cxn modelId="{FAD250C7-0F55-4EE3-AB1A-666A894DAB2D}" srcId="{B402086C-3A4D-4BDA-BE4D-5DF041EBAB9F}" destId="{05F685A7-AF5F-4296-BB76-5F8D501F713B}" srcOrd="2" destOrd="0" parTransId="{5A89D6C2-F6A3-4C0E-B9D5-5B18E724BF65}" sibTransId="{BAAC61A0-8B9F-4F42-91FD-2652E1EF5C39}"/>
    <dgm:cxn modelId="{A10F6DD3-A45C-4582-AEFE-8F543B400350}" type="presOf" srcId="{ECE50A4F-BDB6-4CF5-839B-08D52C893BEF}" destId="{D3C3DD76-8E13-4321-9354-EE2CF01B9539}" srcOrd="0" destOrd="0" presId="urn:microsoft.com/office/officeart/2016/7/layout/VerticalDownArrowProcess"/>
    <dgm:cxn modelId="{F6CB1CD4-D87E-4412-A966-9DA09D7123F7}" type="presOf" srcId="{32F99A0F-11BE-4F37-B0B4-539C834889A8}" destId="{0DEC43D1-6AFE-46D1-86F3-CE5639E67661}" srcOrd="1" destOrd="0" presId="urn:microsoft.com/office/officeart/2016/7/layout/VerticalDownArrowProcess"/>
    <dgm:cxn modelId="{A61545E5-707D-4DEE-8133-D83DE4B942B3}" type="presOf" srcId="{373EA032-5FF7-45C3-8710-5F1E680E8283}" destId="{04EA7036-9CD1-47BB-B994-5E3A5DD3B85C}" srcOrd="0" destOrd="0" presId="urn:microsoft.com/office/officeart/2016/7/layout/VerticalDownArrowProcess"/>
    <dgm:cxn modelId="{046DBCE6-6820-4EBA-8F27-B3C7FDB23BBC}" type="presOf" srcId="{D602CC61-AC34-4A68-B4A8-71D0CECA9A65}" destId="{BBA3D437-66E6-4FDA-8B2C-3097237902FB}" srcOrd="0" destOrd="0" presId="urn:microsoft.com/office/officeart/2016/7/layout/VerticalDownArrowProcess"/>
    <dgm:cxn modelId="{E6DCBBF2-2911-485B-AA76-16ACB2DE635F}" type="presOf" srcId="{C59CF67F-EAE4-4B83-8CB3-26CDA9F6EBA8}" destId="{BFE30CA0-D789-40D9-A2A1-66A7017441D5}" srcOrd="0" destOrd="0" presId="urn:microsoft.com/office/officeart/2016/7/layout/VerticalDownArrowProcess"/>
    <dgm:cxn modelId="{ABE130F4-6CB6-4061-AB86-D9440A86A170}" srcId="{05F685A7-AF5F-4296-BB76-5F8D501F713B}" destId="{6F3D3973-AE21-418B-9B30-DC9A92BB24B3}" srcOrd="0" destOrd="0" parTransId="{7EAC850C-4433-4B8D-AC93-AD9FFEF35AA9}" sibTransId="{9CA0999E-23AC-405E-B1E1-74525117F122}"/>
    <dgm:cxn modelId="{8EA462F5-C909-4C81-90D4-66B220D429AA}" type="presOf" srcId="{8D7F1233-4A3B-4C73-BB26-B78733B5FD16}" destId="{F60007BF-7139-45AD-B3D9-3C2C164D8EFB}" srcOrd="1" destOrd="0" presId="urn:microsoft.com/office/officeart/2016/7/layout/VerticalDownArrowProcess"/>
    <dgm:cxn modelId="{32B49BF8-8630-4D6A-8081-09BCBCC8EC4D}" srcId="{B402086C-3A4D-4BDA-BE4D-5DF041EBAB9F}" destId="{32F99A0F-11BE-4F37-B0B4-539C834889A8}" srcOrd="1" destOrd="0" parTransId="{5047043C-E6AF-42D1-BF76-EF03926FA3C4}" sibTransId="{4C88C0B6-45F3-409A-A5B0-8515FA2F800E}"/>
    <dgm:cxn modelId="{89900B99-4FBC-47AB-8707-3B86D786B4F4}" type="presParOf" srcId="{C5D561FA-B988-40A6-9D52-816ADC4852FC}" destId="{693E5602-0F1D-4C65-A0D6-9345D49DBF0B}" srcOrd="0" destOrd="0" presId="urn:microsoft.com/office/officeart/2016/7/layout/VerticalDownArrowProcess"/>
    <dgm:cxn modelId="{C9546452-C922-4138-8B95-6AB20A71716E}" type="presParOf" srcId="{693E5602-0F1D-4C65-A0D6-9345D49DBF0B}" destId="{BBA3D437-66E6-4FDA-8B2C-3097237902FB}" srcOrd="0" destOrd="0" presId="urn:microsoft.com/office/officeart/2016/7/layout/VerticalDownArrowProcess"/>
    <dgm:cxn modelId="{B9880A71-446F-4635-9AD0-D03ED7F18A82}" type="presParOf" srcId="{693E5602-0F1D-4C65-A0D6-9345D49DBF0B}" destId="{431C82AE-B39A-493B-A3DB-9D646B0910EF}" srcOrd="1" destOrd="0" presId="urn:microsoft.com/office/officeart/2016/7/layout/VerticalDownArrowProcess"/>
    <dgm:cxn modelId="{4FB25DD7-EDAA-4380-B57F-8A4B84FA1457}" type="presParOf" srcId="{C5D561FA-B988-40A6-9D52-816ADC4852FC}" destId="{4370B18D-CD56-4AEF-8154-019C856AC2B4}" srcOrd="1" destOrd="0" presId="urn:microsoft.com/office/officeart/2016/7/layout/VerticalDownArrowProcess"/>
    <dgm:cxn modelId="{CC69D6A4-F24B-468D-905F-FFB7E443BBB9}" type="presParOf" srcId="{C5D561FA-B988-40A6-9D52-816ADC4852FC}" destId="{7643E1DA-9F5B-4918-8253-413A047D7477}" srcOrd="2" destOrd="0" presId="urn:microsoft.com/office/officeart/2016/7/layout/VerticalDownArrowProcess"/>
    <dgm:cxn modelId="{990C909B-93C4-4F8F-9BF9-305D5C31712E}" type="presParOf" srcId="{7643E1DA-9F5B-4918-8253-413A047D7477}" destId="{E0A539C9-1BDF-4FE9-BC31-AACBD22F7486}" srcOrd="0" destOrd="0" presId="urn:microsoft.com/office/officeart/2016/7/layout/VerticalDownArrowProcess"/>
    <dgm:cxn modelId="{E5EE99F0-8EC3-4220-A862-46B404D7909E}" type="presParOf" srcId="{7643E1DA-9F5B-4918-8253-413A047D7477}" destId="{F60007BF-7139-45AD-B3D9-3C2C164D8EFB}" srcOrd="1" destOrd="0" presId="urn:microsoft.com/office/officeart/2016/7/layout/VerticalDownArrowProcess"/>
    <dgm:cxn modelId="{CB5CF074-22DE-4787-A676-D469BFF424FF}" type="presParOf" srcId="{7643E1DA-9F5B-4918-8253-413A047D7477}" destId="{488F893C-6319-41A0-8AAD-34511776DBC7}" srcOrd="2" destOrd="0" presId="urn:microsoft.com/office/officeart/2016/7/layout/VerticalDownArrowProcess"/>
    <dgm:cxn modelId="{E7CBFCA5-0816-4EBB-AE85-CC195FAE203F}" type="presParOf" srcId="{C5D561FA-B988-40A6-9D52-816ADC4852FC}" destId="{664E4940-A5EC-432D-ABE0-E5C9D57E376B}" srcOrd="3" destOrd="0" presId="urn:microsoft.com/office/officeart/2016/7/layout/VerticalDownArrowProcess"/>
    <dgm:cxn modelId="{2F9D8043-6028-47B2-8CF4-5554264CD69A}" type="presParOf" srcId="{C5D561FA-B988-40A6-9D52-816ADC4852FC}" destId="{CAF12A27-2A06-439D-8EDB-AB204FC0FFF2}" srcOrd="4" destOrd="0" presId="urn:microsoft.com/office/officeart/2016/7/layout/VerticalDownArrowProcess"/>
    <dgm:cxn modelId="{D8638478-55E5-4C6F-A624-C9ABD42CF397}" type="presParOf" srcId="{CAF12A27-2A06-439D-8EDB-AB204FC0FFF2}" destId="{F7CC1B66-F754-474E-887A-2EFB5F4FC89B}" srcOrd="0" destOrd="0" presId="urn:microsoft.com/office/officeart/2016/7/layout/VerticalDownArrowProcess"/>
    <dgm:cxn modelId="{DFDDBAC6-74DF-49E7-8DF5-B0BA154256CA}" type="presParOf" srcId="{CAF12A27-2A06-439D-8EDB-AB204FC0FFF2}" destId="{DDC80F1B-0480-4010-AE95-064A5C3BAADD}" srcOrd="1" destOrd="0" presId="urn:microsoft.com/office/officeart/2016/7/layout/VerticalDownArrowProcess"/>
    <dgm:cxn modelId="{CC9213D9-A5EB-4891-AE8D-349DCC3A9A87}" type="presParOf" srcId="{CAF12A27-2A06-439D-8EDB-AB204FC0FFF2}" destId="{9F276EA3-AF15-445F-AA82-C2543A411C08}" srcOrd="2" destOrd="0" presId="urn:microsoft.com/office/officeart/2016/7/layout/VerticalDownArrowProcess"/>
    <dgm:cxn modelId="{CBB33E3F-899F-4812-B1FD-F19432B97874}" type="presParOf" srcId="{C5D561FA-B988-40A6-9D52-816ADC4852FC}" destId="{1F6A1687-E475-4124-88B8-F17C76CC269D}" srcOrd="5" destOrd="0" presId="urn:microsoft.com/office/officeart/2016/7/layout/VerticalDownArrowProcess"/>
    <dgm:cxn modelId="{99FB31EE-0162-4670-A747-B45305BFAA5A}" type="presParOf" srcId="{C5D561FA-B988-40A6-9D52-816ADC4852FC}" destId="{03DA51EC-DDB8-4FFA-95EF-9A84798192C2}" srcOrd="6" destOrd="0" presId="urn:microsoft.com/office/officeart/2016/7/layout/VerticalDownArrowProcess"/>
    <dgm:cxn modelId="{5BB500E7-D061-406E-85F9-472E15F616DF}" type="presParOf" srcId="{03DA51EC-DDB8-4FFA-95EF-9A84798192C2}" destId="{BFE30CA0-D789-40D9-A2A1-66A7017441D5}" srcOrd="0" destOrd="0" presId="urn:microsoft.com/office/officeart/2016/7/layout/VerticalDownArrowProcess"/>
    <dgm:cxn modelId="{38A76005-403E-41E5-BA93-A50BC8747E10}" type="presParOf" srcId="{03DA51EC-DDB8-4FFA-95EF-9A84798192C2}" destId="{007800C7-0820-4601-B473-7C797370FCC6}" srcOrd="1" destOrd="0" presId="urn:microsoft.com/office/officeart/2016/7/layout/VerticalDownArrowProcess"/>
    <dgm:cxn modelId="{120DEECB-297F-4D1C-BAC8-A7A5D2718BB4}" type="presParOf" srcId="{03DA51EC-DDB8-4FFA-95EF-9A84798192C2}" destId="{384220B4-328E-497D-BC95-D46BA584974F}" srcOrd="2" destOrd="0" presId="urn:microsoft.com/office/officeart/2016/7/layout/VerticalDownArrowProcess"/>
    <dgm:cxn modelId="{C70B5F2B-B7AB-4D5E-AEF7-1E696EEA2A08}" type="presParOf" srcId="{C5D561FA-B988-40A6-9D52-816ADC4852FC}" destId="{A1BC8308-98AC-412B-AD66-4B8E9A602AAC}" srcOrd="7" destOrd="0" presId="urn:microsoft.com/office/officeart/2016/7/layout/VerticalDownArrowProcess"/>
    <dgm:cxn modelId="{87D30EA6-A6A8-4BCB-B930-77CF3BB8382B}" type="presParOf" srcId="{C5D561FA-B988-40A6-9D52-816ADC4852FC}" destId="{5579AFC1-18C7-4D57-82B5-824F19EAAE62}" srcOrd="8" destOrd="0" presId="urn:microsoft.com/office/officeart/2016/7/layout/VerticalDownArrowProcess"/>
    <dgm:cxn modelId="{7F22D0D0-AD86-42CF-B799-5E9A0D20B56F}" type="presParOf" srcId="{5579AFC1-18C7-4D57-82B5-824F19EAAE62}" destId="{5A8057CD-79C1-440B-AA57-75A44D60BB81}" srcOrd="0" destOrd="0" presId="urn:microsoft.com/office/officeart/2016/7/layout/VerticalDownArrowProcess"/>
    <dgm:cxn modelId="{7BBC2B56-83E3-4640-A240-F9B06078377A}" type="presParOf" srcId="{5579AFC1-18C7-4D57-82B5-824F19EAAE62}" destId="{EC0CBB0D-CFBE-457A-8B16-706A46B92A4B}" srcOrd="1" destOrd="0" presId="urn:microsoft.com/office/officeart/2016/7/layout/VerticalDownArrowProcess"/>
    <dgm:cxn modelId="{D4AD7AB6-6086-4FFE-948B-7BF92F8AB3D4}" type="presParOf" srcId="{5579AFC1-18C7-4D57-82B5-824F19EAAE62}" destId="{DCEBCD6E-3C20-40A2-9D57-57B0D3056F7E}" srcOrd="2" destOrd="0" presId="urn:microsoft.com/office/officeart/2016/7/layout/VerticalDownArrowProcess"/>
    <dgm:cxn modelId="{103335EE-301E-4EEF-B258-B2434668B329}" type="presParOf" srcId="{C5D561FA-B988-40A6-9D52-816ADC4852FC}" destId="{4D38B70C-3DB9-4868-A2A2-5D7C05BFA5AC}" srcOrd="9" destOrd="0" presId="urn:microsoft.com/office/officeart/2016/7/layout/VerticalDownArrowProcess"/>
    <dgm:cxn modelId="{3C5A4F52-D198-4F41-AE35-CF1A74B7A9D9}" type="presParOf" srcId="{C5D561FA-B988-40A6-9D52-816ADC4852FC}" destId="{D55AD836-61E2-40ED-AC07-2877CB439F5E}" srcOrd="10" destOrd="0" presId="urn:microsoft.com/office/officeart/2016/7/layout/VerticalDownArrowProcess"/>
    <dgm:cxn modelId="{BDDDA0B9-5188-448C-8F18-240A80835150}" type="presParOf" srcId="{D55AD836-61E2-40ED-AC07-2877CB439F5E}" destId="{1A9832C8-81B3-44E8-AB08-EE4CC64D60A0}" srcOrd="0" destOrd="0" presId="urn:microsoft.com/office/officeart/2016/7/layout/VerticalDownArrowProcess"/>
    <dgm:cxn modelId="{F80F437B-5212-4A47-A80D-3EC866327E4D}" type="presParOf" srcId="{D55AD836-61E2-40ED-AC07-2877CB439F5E}" destId="{0DEC43D1-6AFE-46D1-86F3-CE5639E67661}" srcOrd="1" destOrd="0" presId="urn:microsoft.com/office/officeart/2016/7/layout/VerticalDownArrowProcess"/>
    <dgm:cxn modelId="{192CE340-3F51-41A3-B728-A71F17928A74}" type="presParOf" srcId="{D55AD836-61E2-40ED-AC07-2877CB439F5E}" destId="{D3C3DD76-8E13-4321-9354-EE2CF01B9539}" srcOrd="2" destOrd="0" presId="urn:microsoft.com/office/officeart/2016/7/layout/VerticalDownArrowProcess"/>
    <dgm:cxn modelId="{14DDE23E-CCD9-420E-92D7-C01A7C3ED4A5}" type="presParOf" srcId="{C5D561FA-B988-40A6-9D52-816ADC4852FC}" destId="{469A5CC6-416F-46E2-B191-0FC6D9E4194C}" srcOrd="11" destOrd="0" presId="urn:microsoft.com/office/officeart/2016/7/layout/VerticalDownArrowProcess"/>
    <dgm:cxn modelId="{55625BDD-5225-4A56-9DAE-0B895695384D}" type="presParOf" srcId="{C5D561FA-B988-40A6-9D52-816ADC4852FC}" destId="{F4F638DD-F0EA-42C3-AF64-94C12C9B6B0C}" srcOrd="12" destOrd="0" presId="urn:microsoft.com/office/officeart/2016/7/layout/VerticalDownArrowProcess"/>
    <dgm:cxn modelId="{26622460-1F5E-4A75-9C1C-9ACC8C0FCE5A}" type="presParOf" srcId="{F4F638DD-F0EA-42C3-AF64-94C12C9B6B0C}" destId="{AA73242E-9798-4FBC-8753-203EDEAE62CA}" srcOrd="0" destOrd="0" presId="urn:microsoft.com/office/officeart/2016/7/layout/VerticalDownArrowProcess"/>
    <dgm:cxn modelId="{F8557679-C04B-4BD1-B017-30B7F9263791}" type="presParOf" srcId="{F4F638DD-F0EA-42C3-AF64-94C12C9B6B0C}" destId="{B647468B-7228-45E4-908B-B98AA8DAA512}" srcOrd="1" destOrd="0" presId="urn:microsoft.com/office/officeart/2016/7/layout/VerticalDownArrowProcess"/>
    <dgm:cxn modelId="{C2A3D679-805B-4EE4-B871-319D3C506801}" type="presParOf" srcId="{F4F638DD-F0EA-42C3-AF64-94C12C9B6B0C}" destId="{04EA7036-9CD1-47BB-B994-5E3A5DD3B85C}"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680A66-B791-4669-90D5-0B47537B6002}" type="doc">
      <dgm:prSet loTypeId="urn:microsoft.com/office/officeart/2005/8/layout/default" loCatId="list" qsTypeId="urn:microsoft.com/office/officeart/2005/8/quickstyle/simple4" qsCatId="simple" csTypeId="urn:microsoft.com/office/officeart/2005/8/colors/colorful2" csCatId="colorful" phldr="1"/>
      <dgm:spPr/>
      <dgm:t>
        <a:bodyPr/>
        <a:lstStyle/>
        <a:p>
          <a:endParaRPr lang="en-US"/>
        </a:p>
      </dgm:t>
    </dgm:pt>
    <dgm:pt modelId="{E9582C37-AAD0-4AB4-A824-10BD99E61A69}">
      <dgm:prSet/>
      <dgm:spPr/>
      <dgm:t>
        <a:bodyPr/>
        <a:lstStyle/>
        <a:p>
          <a:pPr algn="ctr"/>
          <a:r>
            <a:rPr lang="en-US" b="1" u="sng" dirty="0"/>
            <a:t>Car buyers</a:t>
          </a:r>
        </a:p>
        <a:p>
          <a:pPr algn="just"/>
          <a:r>
            <a:rPr lang="en-US" dirty="0"/>
            <a:t>Car buyers could use an old car price prediction model to determine the fair market value of a used car, and to identify potential deals or overpriced vehicles.</a:t>
          </a:r>
        </a:p>
      </dgm:t>
    </dgm:pt>
    <dgm:pt modelId="{B42B6C68-49FF-43A6-A460-5AEF8132DB00}" type="parTrans" cxnId="{730E146A-9B41-4A48-8B41-D8445DA96613}">
      <dgm:prSet/>
      <dgm:spPr/>
      <dgm:t>
        <a:bodyPr/>
        <a:lstStyle/>
        <a:p>
          <a:endParaRPr lang="en-US"/>
        </a:p>
      </dgm:t>
    </dgm:pt>
    <dgm:pt modelId="{05BEA002-5F2C-4A2F-951C-AD5A6123189B}" type="sibTrans" cxnId="{730E146A-9B41-4A48-8B41-D8445DA96613}">
      <dgm:prSet/>
      <dgm:spPr/>
      <dgm:t>
        <a:bodyPr/>
        <a:lstStyle/>
        <a:p>
          <a:endParaRPr lang="en-US"/>
        </a:p>
      </dgm:t>
    </dgm:pt>
    <dgm:pt modelId="{C5A84283-28BC-438F-9958-36D70480C153}">
      <dgm:prSet/>
      <dgm:spPr/>
      <dgm:t>
        <a:bodyPr/>
        <a:lstStyle/>
        <a:p>
          <a:pPr algn="ctr"/>
          <a:r>
            <a:rPr lang="en-US" b="1" u="sng" dirty="0"/>
            <a:t>Private sellers</a:t>
          </a:r>
        </a:p>
        <a:p>
          <a:pPr algn="just"/>
          <a:r>
            <a:rPr lang="en-US" dirty="0"/>
            <a:t>Private sellers could use old car price prediction model to determine the optimal selling price for their vehicles, based on factors such as age, mileage, and condition.</a:t>
          </a:r>
        </a:p>
      </dgm:t>
    </dgm:pt>
    <dgm:pt modelId="{CF33E392-EA29-4B8A-8570-979C0D52AAE0}" type="parTrans" cxnId="{B8747AC9-4F32-4049-97C8-BC479485EB19}">
      <dgm:prSet/>
      <dgm:spPr/>
      <dgm:t>
        <a:bodyPr/>
        <a:lstStyle/>
        <a:p>
          <a:endParaRPr lang="en-US"/>
        </a:p>
      </dgm:t>
    </dgm:pt>
    <dgm:pt modelId="{BD25CF36-09F6-43B5-A25A-7FD5AA274499}" type="sibTrans" cxnId="{B8747AC9-4F32-4049-97C8-BC479485EB19}">
      <dgm:prSet/>
      <dgm:spPr/>
      <dgm:t>
        <a:bodyPr/>
        <a:lstStyle/>
        <a:p>
          <a:endParaRPr lang="en-US"/>
        </a:p>
      </dgm:t>
    </dgm:pt>
    <dgm:pt modelId="{F1223E6D-0CE0-4AE4-89FC-C88F702EB2D3}">
      <dgm:prSet/>
      <dgm:spPr/>
      <dgm:t>
        <a:bodyPr/>
        <a:lstStyle/>
        <a:p>
          <a:pPr algn="ctr"/>
          <a:r>
            <a:rPr lang="en-US" b="1" u="sng" dirty="0"/>
            <a:t>Insurance companies </a:t>
          </a:r>
        </a:p>
        <a:p>
          <a:pPr algn="just"/>
          <a:r>
            <a:rPr lang="en-US" dirty="0"/>
            <a:t>Insurance companies could use an old car price prediction model to inform their pricing strategies and to estimate the value of a vehicle in the event of a claim.</a:t>
          </a:r>
        </a:p>
      </dgm:t>
    </dgm:pt>
    <dgm:pt modelId="{8700AEC7-D818-42CF-AA1F-49BC522C2871}" type="parTrans" cxnId="{1C6E32A4-4BD8-4515-B460-70E91D90B8DF}">
      <dgm:prSet/>
      <dgm:spPr/>
      <dgm:t>
        <a:bodyPr/>
        <a:lstStyle/>
        <a:p>
          <a:endParaRPr lang="en-US"/>
        </a:p>
      </dgm:t>
    </dgm:pt>
    <dgm:pt modelId="{DF9E886E-FDED-4A25-A111-1536FAAA512D}" type="sibTrans" cxnId="{1C6E32A4-4BD8-4515-B460-70E91D90B8DF}">
      <dgm:prSet/>
      <dgm:spPr/>
      <dgm:t>
        <a:bodyPr/>
        <a:lstStyle/>
        <a:p>
          <a:endParaRPr lang="en-US"/>
        </a:p>
      </dgm:t>
    </dgm:pt>
    <dgm:pt modelId="{5ADA89E5-3BA3-457D-968E-D3B204E272ED}" type="pres">
      <dgm:prSet presAssocID="{1F680A66-B791-4669-90D5-0B47537B6002}" presName="diagram" presStyleCnt="0">
        <dgm:presLayoutVars>
          <dgm:dir/>
          <dgm:resizeHandles val="exact"/>
        </dgm:presLayoutVars>
      </dgm:prSet>
      <dgm:spPr/>
    </dgm:pt>
    <dgm:pt modelId="{51D3FB84-97F3-49CC-B511-D5E376093C4C}" type="pres">
      <dgm:prSet presAssocID="{E9582C37-AAD0-4AB4-A824-10BD99E61A69}" presName="node" presStyleLbl="node1" presStyleIdx="0" presStyleCnt="3">
        <dgm:presLayoutVars>
          <dgm:bulletEnabled val="1"/>
        </dgm:presLayoutVars>
      </dgm:prSet>
      <dgm:spPr/>
    </dgm:pt>
    <dgm:pt modelId="{C099925F-6648-4715-BB30-0EF0BB634674}" type="pres">
      <dgm:prSet presAssocID="{05BEA002-5F2C-4A2F-951C-AD5A6123189B}" presName="sibTrans" presStyleCnt="0"/>
      <dgm:spPr/>
    </dgm:pt>
    <dgm:pt modelId="{C508B78E-2DA5-4F43-BB2C-7A097C1505F9}" type="pres">
      <dgm:prSet presAssocID="{C5A84283-28BC-438F-9958-36D70480C153}" presName="node" presStyleLbl="node1" presStyleIdx="1" presStyleCnt="3">
        <dgm:presLayoutVars>
          <dgm:bulletEnabled val="1"/>
        </dgm:presLayoutVars>
      </dgm:prSet>
      <dgm:spPr/>
    </dgm:pt>
    <dgm:pt modelId="{DC467A74-33DD-412C-B92D-EBDF82D5B4DC}" type="pres">
      <dgm:prSet presAssocID="{BD25CF36-09F6-43B5-A25A-7FD5AA274499}" presName="sibTrans" presStyleCnt="0"/>
      <dgm:spPr/>
    </dgm:pt>
    <dgm:pt modelId="{13762B85-E295-487D-A986-9EC604C8715A}" type="pres">
      <dgm:prSet presAssocID="{F1223E6D-0CE0-4AE4-89FC-C88F702EB2D3}" presName="node" presStyleLbl="node1" presStyleIdx="2" presStyleCnt="3">
        <dgm:presLayoutVars>
          <dgm:bulletEnabled val="1"/>
        </dgm:presLayoutVars>
      </dgm:prSet>
      <dgm:spPr/>
    </dgm:pt>
  </dgm:ptLst>
  <dgm:cxnLst>
    <dgm:cxn modelId="{F75F2D5F-9A36-46A9-A8CF-281D40EAF4FD}" type="presOf" srcId="{C5A84283-28BC-438F-9958-36D70480C153}" destId="{C508B78E-2DA5-4F43-BB2C-7A097C1505F9}" srcOrd="0" destOrd="0" presId="urn:microsoft.com/office/officeart/2005/8/layout/default"/>
    <dgm:cxn modelId="{F64B635F-6AB2-42DC-BF02-31E2DE723C94}" type="presOf" srcId="{F1223E6D-0CE0-4AE4-89FC-C88F702EB2D3}" destId="{13762B85-E295-487D-A986-9EC604C8715A}" srcOrd="0" destOrd="0" presId="urn:microsoft.com/office/officeart/2005/8/layout/default"/>
    <dgm:cxn modelId="{730E146A-9B41-4A48-8B41-D8445DA96613}" srcId="{1F680A66-B791-4669-90D5-0B47537B6002}" destId="{E9582C37-AAD0-4AB4-A824-10BD99E61A69}" srcOrd="0" destOrd="0" parTransId="{B42B6C68-49FF-43A6-A460-5AEF8132DB00}" sibTransId="{05BEA002-5F2C-4A2F-951C-AD5A6123189B}"/>
    <dgm:cxn modelId="{1C6E32A4-4BD8-4515-B460-70E91D90B8DF}" srcId="{1F680A66-B791-4669-90D5-0B47537B6002}" destId="{F1223E6D-0CE0-4AE4-89FC-C88F702EB2D3}" srcOrd="2" destOrd="0" parTransId="{8700AEC7-D818-42CF-AA1F-49BC522C2871}" sibTransId="{DF9E886E-FDED-4A25-A111-1536FAAA512D}"/>
    <dgm:cxn modelId="{37D88DAC-1862-47AA-8BAC-09F498DC48D9}" type="presOf" srcId="{1F680A66-B791-4669-90D5-0B47537B6002}" destId="{5ADA89E5-3BA3-457D-968E-D3B204E272ED}" srcOrd="0" destOrd="0" presId="urn:microsoft.com/office/officeart/2005/8/layout/default"/>
    <dgm:cxn modelId="{B8747AC9-4F32-4049-97C8-BC479485EB19}" srcId="{1F680A66-B791-4669-90D5-0B47537B6002}" destId="{C5A84283-28BC-438F-9958-36D70480C153}" srcOrd="1" destOrd="0" parTransId="{CF33E392-EA29-4B8A-8570-979C0D52AAE0}" sibTransId="{BD25CF36-09F6-43B5-A25A-7FD5AA274499}"/>
    <dgm:cxn modelId="{788453EC-3F08-4A9D-9979-2B0CBF2B69DE}" type="presOf" srcId="{E9582C37-AAD0-4AB4-A824-10BD99E61A69}" destId="{51D3FB84-97F3-49CC-B511-D5E376093C4C}" srcOrd="0" destOrd="0" presId="urn:microsoft.com/office/officeart/2005/8/layout/default"/>
    <dgm:cxn modelId="{2499F2C6-815E-4700-9F10-94DE40903DD5}" type="presParOf" srcId="{5ADA89E5-3BA3-457D-968E-D3B204E272ED}" destId="{51D3FB84-97F3-49CC-B511-D5E376093C4C}" srcOrd="0" destOrd="0" presId="urn:microsoft.com/office/officeart/2005/8/layout/default"/>
    <dgm:cxn modelId="{07B733CC-0624-400E-8F6F-5EC86EA34493}" type="presParOf" srcId="{5ADA89E5-3BA3-457D-968E-D3B204E272ED}" destId="{C099925F-6648-4715-BB30-0EF0BB634674}" srcOrd="1" destOrd="0" presId="urn:microsoft.com/office/officeart/2005/8/layout/default"/>
    <dgm:cxn modelId="{FBF9554F-6659-450B-B6B1-77A0B9F21F18}" type="presParOf" srcId="{5ADA89E5-3BA3-457D-968E-D3B204E272ED}" destId="{C508B78E-2DA5-4F43-BB2C-7A097C1505F9}" srcOrd="2" destOrd="0" presId="urn:microsoft.com/office/officeart/2005/8/layout/default"/>
    <dgm:cxn modelId="{5B19A735-689C-454E-9F1B-BD19479F4309}" type="presParOf" srcId="{5ADA89E5-3BA3-457D-968E-D3B204E272ED}" destId="{DC467A74-33DD-412C-B92D-EBDF82D5B4DC}" srcOrd="3" destOrd="0" presId="urn:microsoft.com/office/officeart/2005/8/layout/default"/>
    <dgm:cxn modelId="{D4DA19B1-C1EC-4FE1-9511-416ECA22F1BB}" type="presParOf" srcId="{5ADA89E5-3BA3-457D-968E-D3B204E272ED}" destId="{13762B85-E295-487D-A986-9EC604C8715A}"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A3D437-66E6-4FDA-8B2C-3097237902FB}">
      <dsp:nvSpPr>
        <dsp:cNvPr id="0" name=""/>
        <dsp:cNvSpPr/>
      </dsp:nvSpPr>
      <dsp:spPr>
        <a:xfrm>
          <a:off x="0" y="4729032"/>
          <a:ext cx="1597818" cy="517495"/>
        </a:xfrm>
        <a:prstGeom prst="rect">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637" tIns="128016" rIns="113637" bIns="128016" numCol="1" spcCol="1270" anchor="ctr" anchorCtr="0">
          <a:noAutofit/>
        </a:bodyPr>
        <a:lstStyle/>
        <a:p>
          <a:pPr marL="0" lvl="0" indent="0" algn="ctr" defTabSz="800100">
            <a:lnSpc>
              <a:spcPct val="90000"/>
            </a:lnSpc>
            <a:spcBef>
              <a:spcPct val="0"/>
            </a:spcBef>
            <a:spcAft>
              <a:spcPct val="35000"/>
            </a:spcAft>
            <a:buNone/>
          </a:pPr>
          <a:r>
            <a:rPr lang="en-US" sz="1800" kern="1200"/>
            <a:t>Make</a:t>
          </a:r>
        </a:p>
      </dsp:txBody>
      <dsp:txXfrm>
        <a:off x="0" y="4729032"/>
        <a:ext cx="1597818" cy="517495"/>
      </dsp:txXfrm>
    </dsp:sp>
    <dsp:sp modelId="{431C82AE-B39A-493B-A3DB-9D646B0910EF}">
      <dsp:nvSpPr>
        <dsp:cNvPr id="0" name=""/>
        <dsp:cNvSpPr/>
      </dsp:nvSpPr>
      <dsp:spPr>
        <a:xfrm>
          <a:off x="1597818" y="4729032"/>
          <a:ext cx="4793456" cy="517495"/>
        </a:xfrm>
        <a:prstGeom prst="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7234" tIns="165100" rIns="97234" bIns="165100" numCol="1" spcCol="1270" anchor="ctr" anchorCtr="0">
          <a:noAutofit/>
        </a:bodyPr>
        <a:lstStyle/>
        <a:p>
          <a:pPr marL="0" lvl="0" indent="0" algn="l" defTabSz="577850">
            <a:lnSpc>
              <a:spcPct val="90000"/>
            </a:lnSpc>
            <a:spcBef>
              <a:spcPct val="0"/>
            </a:spcBef>
            <a:spcAft>
              <a:spcPct val="35000"/>
            </a:spcAft>
            <a:buNone/>
          </a:pPr>
          <a:r>
            <a:rPr lang="en-US" sz="1300" kern="1200"/>
            <a:t>Make predictions</a:t>
          </a:r>
        </a:p>
      </dsp:txBody>
      <dsp:txXfrm>
        <a:off x="1597818" y="4729032"/>
        <a:ext cx="4793456" cy="517495"/>
      </dsp:txXfrm>
    </dsp:sp>
    <dsp:sp modelId="{F60007BF-7139-45AD-B3D9-3C2C164D8EFB}">
      <dsp:nvSpPr>
        <dsp:cNvPr id="0" name=""/>
        <dsp:cNvSpPr/>
      </dsp:nvSpPr>
      <dsp:spPr>
        <a:xfrm rot="10800000">
          <a:off x="0" y="3940887"/>
          <a:ext cx="1597818" cy="795908"/>
        </a:xfrm>
        <a:prstGeom prst="upArrowCallout">
          <a:avLst>
            <a:gd name="adj1" fmla="val 5000"/>
            <a:gd name="adj2" fmla="val 10000"/>
            <a:gd name="adj3" fmla="val 15000"/>
            <a:gd name="adj4" fmla="val 64977"/>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637" tIns="128016" rIns="113637" bIns="128016" numCol="1" spcCol="1270" anchor="ctr" anchorCtr="0">
          <a:noAutofit/>
        </a:bodyPr>
        <a:lstStyle/>
        <a:p>
          <a:pPr marL="0" lvl="0" indent="0" algn="ctr" defTabSz="800100">
            <a:lnSpc>
              <a:spcPct val="90000"/>
            </a:lnSpc>
            <a:spcBef>
              <a:spcPct val="0"/>
            </a:spcBef>
            <a:spcAft>
              <a:spcPct val="35000"/>
            </a:spcAft>
            <a:buNone/>
          </a:pPr>
          <a:r>
            <a:rPr lang="en-US" sz="1800" kern="1200"/>
            <a:t>Fine-tune</a:t>
          </a:r>
        </a:p>
      </dsp:txBody>
      <dsp:txXfrm rot="-10800000">
        <a:off x="0" y="3940887"/>
        <a:ext cx="1597818" cy="517340"/>
      </dsp:txXfrm>
    </dsp:sp>
    <dsp:sp modelId="{488F893C-6319-41A0-8AAD-34511776DBC7}">
      <dsp:nvSpPr>
        <dsp:cNvPr id="0" name=""/>
        <dsp:cNvSpPr/>
      </dsp:nvSpPr>
      <dsp:spPr>
        <a:xfrm>
          <a:off x="1597818" y="3940887"/>
          <a:ext cx="4793456" cy="517340"/>
        </a:xfrm>
        <a:prstGeom prst="rect">
          <a:avLst/>
        </a:prstGeom>
        <a:solidFill>
          <a:schemeClr val="accent3">
            <a:tint val="40000"/>
            <a:alpha val="90000"/>
            <a:hueOff val="0"/>
            <a:satOff val="0"/>
            <a:lumOff val="0"/>
            <a:alphaOff val="0"/>
          </a:schemeClr>
        </a:solidFill>
        <a:ln w="19050"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7234" tIns="165100" rIns="97234" bIns="165100" numCol="1" spcCol="1270" anchor="ctr" anchorCtr="0">
          <a:noAutofit/>
        </a:bodyPr>
        <a:lstStyle/>
        <a:p>
          <a:pPr marL="0" lvl="0" indent="0" algn="l" defTabSz="577850">
            <a:lnSpc>
              <a:spcPct val="90000"/>
            </a:lnSpc>
            <a:spcBef>
              <a:spcPct val="0"/>
            </a:spcBef>
            <a:spcAft>
              <a:spcPct val="35000"/>
            </a:spcAft>
            <a:buNone/>
          </a:pPr>
          <a:r>
            <a:rPr lang="en-US" sz="1300" kern="1200"/>
            <a:t>6. Fine-tune the model</a:t>
          </a:r>
        </a:p>
      </dsp:txBody>
      <dsp:txXfrm>
        <a:off x="1597818" y="3940887"/>
        <a:ext cx="4793456" cy="517340"/>
      </dsp:txXfrm>
    </dsp:sp>
    <dsp:sp modelId="{DDC80F1B-0480-4010-AE95-064A5C3BAADD}">
      <dsp:nvSpPr>
        <dsp:cNvPr id="0" name=""/>
        <dsp:cNvSpPr/>
      </dsp:nvSpPr>
      <dsp:spPr>
        <a:xfrm rot="10800000">
          <a:off x="0" y="3152741"/>
          <a:ext cx="1597818" cy="795908"/>
        </a:xfrm>
        <a:prstGeom prst="upArrowCallout">
          <a:avLst>
            <a:gd name="adj1" fmla="val 5000"/>
            <a:gd name="adj2" fmla="val 10000"/>
            <a:gd name="adj3" fmla="val 15000"/>
            <a:gd name="adj4" fmla="val 64977"/>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637" tIns="128016" rIns="113637" bIns="128016" numCol="1" spcCol="1270" anchor="ctr" anchorCtr="0">
          <a:noAutofit/>
        </a:bodyPr>
        <a:lstStyle/>
        <a:p>
          <a:pPr marL="0" lvl="0" indent="0" algn="ctr" defTabSz="800100">
            <a:lnSpc>
              <a:spcPct val="90000"/>
            </a:lnSpc>
            <a:spcBef>
              <a:spcPct val="0"/>
            </a:spcBef>
            <a:spcAft>
              <a:spcPct val="35000"/>
            </a:spcAft>
            <a:buNone/>
          </a:pPr>
          <a:r>
            <a:rPr lang="en-US" sz="1800" kern="1200"/>
            <a:t>Evaluate</a:t>
          </a:r>
        </a:p>
      </dsp:txBody>
      <dsp:txXfrm rot="-10800000">
        <a:off x="0" y="3152741"/>
        <a:ext cx="1597818" cy="517340"/>
      </dsp:txXfrm>
    </dsp:sp>
    <dsp:sp modelId="{9F276EA3-AF15-445F-AA82-C2543A411C08}">
      <dsp:nvSpPr>
        <dsp:cNvPr id="0" name=""/>
        <dsp:cNvSpPr/>
      </dsp:nvSpPr>
      <dsp:spPr>
        <a:xfrm>
          <a:off x="1597818" y="3152741"/>
          <a:ext cx="4793456" cy="517340"/>
        </a:xfrm>
        <a:prstGeom prst="rect">
          <a:avLst/>
        </a:prstGeom>
        <a:solidFill>
          <a:schemeClr val="accent4">
            <a:tint val="40000"/>
            <a:alpha val="90000"/>
            <a:hueOff val="0"/>
            <a:satOff val="0"/>
            <a:lumOff val="0"/>
            <a:alphaOff val="0"/>
          </a:schemeClr>
        </a:solidFill>
        <a:ln w="19050"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7234" tIns="165100" rIns="97234" bIns="165100" numCol="1" spcCol="1270" anchor="ctr" anchorCtr="0">
          <a:noAutofit/>
        </a:bodyPr>
        <a:lstStyle/>
        <a:p>
          <a:pPr marL="0" lvl="0" indent="0" algn="l" defTabSz="577850">
            <a:lnSpc>
              <a:spcPct val="90000"/>
            </a:lnSpc>
            <a:spcBef>
              <a:spcPct val="0"/>
            </a:spcBef>
            <a:spcAft>
              <a:spcPct val="35000"/>
            </a:spcAft>
            <a:buNone/>
          </a:pPr>
          <a:r>
            <a:rPr lang="en-US" sz="1300" kern="1200"/>
            <a:t>Evaluate the</a:t>
          </a:r>
        </a:p>
      </dsp:txBody>
      <dsp:txXfrm>
        <a:off x="1597818" y="3152741"/>
        <a:ext cx="4793456" cy="517340"/>
      </dsp:txXfrm>
    </dsp:sp>
    <dsp:sp modelId="{007800C7-0820-4601-B473-7C797370FCC6}">
      <dsp:nvSpPr>
        <dsp:cNvPr id="0" name=""/>
        <dsp:cNvSpPr/>
      </dsp:nvSpPr>
      <dsp:spPr>
        <a:xfrm rot="10800000">
          <a:off x="0" y="2364595"/>
          <a:ext cx="1597818" cy="795908"/>
        </a:xfrm>
        <a:prstGeom prst="upArrowCallout">
          <a:avLst>
            <a:gd name="adj1" fmla="val 5000"/>
            <a:gd name="adj2" fmla="val 10000"/>
            <a:gd name="adj3" fmla="val 15000"/>
            <a:gd name="adj4" fmla="val 64977"/>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637" tIns="128016" rIns="113637" bIns="128016" numCol="1" spcCol="1270" anchor="ctr" anchorCtr="0">
          <a:noAutofit/>
        </a:bodyPr>
        <a:lstStyle/>
        <a:p>
          <a:pPr marL="0" lvl="0" indent="0" algn="ctr" defTabSz="800100">
            <a:lnSpc>
              <a:spcPct val="90000"/>
            </a:lnSpc>
            <a:spcBef>
              <a:spcPct val="0"/>
            </a:spcBef>
            <a:spcAft>
              <a:spcPct val="35000"/>
            </a:spcAft>
            <a:buNone/>
          </a:pPr>
          <a:r>
            <a:rPr lang="en-US" sz="1800" kern="1200"/>
            <a:t>Train</a:t>
          </a:r>
        </a:p>
      </dsp:txBody>
      <dsp:txXfrm rot="-10800000">
        <a:off x="0" y="2364595"/>
        <a:ext cx="1597818" cy="517340"/>
      </dsp:txXfrm>
    </dsp:sp>
    <dsp:sp modelId="{384220B4-328E-497D-BC95-D46BA584974F}">
      <dsp:nvSpPr>
        <dsp:cNvPr id="0" name=""/>
        <dsp:cNvSpPr/>
      </dsp:nvSpPr>
      <dsp:spPr>
        <a:xfrm>
          <a:off x="1597818" y="2364595"/>
          <a:ext cx="4793456" cy="517340"/>
        </a:xfrm>
        <a:prstGeom prst="rect">
          <a:avLst/>
        </a:prstGeom>
        <a:solidFill>
          <a:schemeClr val="accent5">
            <a:tint val="40000"/>
            <a:alpha val="90000"/>
            <a:hueOff val="0"/>
            <a:satOff val="0"/>
            <a:lumOff val="0"/>
            <a:alphaOff val="0"/>
          </a:schemeClr>
        </a:solidFill>
        <a:ln w="19050"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7234" tIns="165100" rIns="97234" bIns="165100" numCol="1" spcCol="1270" anchor="ctr" anchorCtr="0">
          <a:noAutofit/>
        </a:bodyPr>
        <a:lstStyle/>
        <a:p>
          <a:pPr marL="0" lvl="0" indent="0" algn="l" defTabSz="577850">
            <a:lnSpc>
              <a:spcPct val="90000"/>
            </a:lnSpc>
            <a:spcBef>
              <a:spcPct val="0"/>
            </a:spcBef>
            <a:spcAft>
              <a:spcPct val="35000"/>
            </a:spcAft>
            <a:buNone/>
          </a:pPr>
          <a:r>
            <a:rPr lang="en-US" sz="1300" kern="1200"/>
            <a:t>Train the model</a:t>
          </a:r>
        </a:p>
      </dsp:txBody>
      <dsp:txXfrm>
        <a:off x="1597818" y="2364595"/>
        <a:ext cx="4793456" cy="517340"/>
      </dsp:txXfrm>
    </dsp:sp>
    <dsp:sp modelId="{EC0CBB0D-CFBE-457A-8B16-706A46B92A4B}">
      <dsp:nvSpPr>
        <dsp:cNvPr id="0" name=""/>
        <dsp:cNvSpPr/>
      </dsp:nvSpPr>
      <dsp:spPr>
        <a:xfrm rot="10800000">
          <a:off x="0" y="1576450"/>
          <a:ext cx="1597818" cy="795908"/>
        </a:xfrm>
        <a:prstGeom prst="upArrowCallout">
          <a:avLst>
            <a:gd name="adj1" fmla="val 5000"/>
            <a:gd name="adj2" fmla="val 10000"/>
            <a:gd name="adj3" fmla="val 15000"/>
            <a:gd name="adj4" fmla="val 64977"/>
          </a:avLst>
        </a:prstGeom>
        <a:solidFill>
          <a:schemeClr val="accent6">
            <a:hueOff val="0"/>
            <a:satOff val="0"/>
            <a:lumOff val="0"/>
            <a:alphaOff val="0"/>
          </a:schemeClr>
        </a:solidFill>
        <a:ln w="19050"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637" tIns="128016" rIns="113637" bIns="128016" numCol="1" spcCol="1270" anchor="ctr" anchorCtr="0">
          <a:noAutofit/>
        </a:bodyPr>
        <a:lstStyle/>
        <a:p>
          <a:pPr marL="0" lvl="0" indent="0" algn="ctr" defTabSz="800100">
            <a:lnSpc>
              <a:spcPct val="90000"/>
            </a:lnSpc>
            <a:spcBef>
              <a:spcPct val="0"/>
            </a:spcBef>
            <a:spcAft>
              <a:spcPct val="35000"/>
            </a:spcAft>
            <a:buNone/>
          </a:pPr>
          <a:r>
            <a:rPr lang="en-US" sz="1800" kern="1200"/>
            <a:t>Choose</a:t>
          </a:r>
        </a:p>
      </dsp:txBody>
      <dsp:txXfrm rot="-10800000">
        <a:off x="0" y="1576450"/>
        <a:ext cx="1597818" cy="517340"/>
      </dsp:txXfrm>
    </dsp:sp>
    <dsp:sp modelId="{DCEBCD6E-3C20-40A2-9D57-57B0D3056F7E}">
      <dsp:nvSpPr>
        <dsp:cNvPr id="0" name=""/>
        <dsp:cNvSpPr/>
      </dsp:nvSpPr>
      <dsp:spPr>
        <a:xfrm>
          <a:off x="1597818" y="1576450"/>
          <a:ext cx="4793456" cy="517340"/>
        </a:xfrm>
        <a:prstGeom prst="rect">
          <a:avLst/>
        </a:prstGeom>
        <a:solidFill>
          <a:schemeClr val="accent6">
            <a:tint val="40000"/>
            <a:alpha val="90000"/>
            <a:hueOff val="0"/>
            <a:satOff val="0"/>
            <a:lumOff val="0"/>
            <a:alphaOff val="0"/>
          </a:schemeClr>
        </a:solidFill>
        <a:ln w="19050" cap="rnd"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7234" tIns="165100" rIns="97234" bIns="165100" numCol="1" spcCol="1270" anchor="ctr" anchorCtr="0">
          <a:noAutofit/>
        </a:bodyPr>
        <a:lstStyle/>
        <a:p>
          <a:pPr marL="0" lvl="0" indent="0" algn="l" defTabSz="577850">
            <a:lnSpc>
              <a:spcPct val="90000"/>
            </a:lnSpc>
            <a:spcBef>
              <a:spcPct val="0"/>
            </a:spcBef>
            <a:spcAft>
              <a:spcPct val="35000"/>
            </a:spcAft>
            <a:buNone/>
          </a:pPr>
          <a:r>
            <a:rPr lang="en-US" sz="1300" kern="1200"/>
            <a:t>Choose a model</a:t>
          </a:r>
        </a:p>
      </dsp:txBody>
      <dsp:txXfrm>
        <a:off x="1597818" y="1576450"/>
        <a:ext cx="4793456" cy="517340"/>
      </dsp:txXfrm>
    </dsp:sp>
    <dsp:sp modelId="{0DEC43D1-6AFE-46D1-86F3-CE5639E67661}">
      <dsp:nvSpPr>
        <dsp:cNvPr id="0" name=""/>
        <dsp:cNvSpPr/>
      </dsp:nvSpPr>
      <dsp:spPr>
        <a:xfrm rot="10800000">
          <a:off x="0" y="788304"/>
          <a:ext cx="1597818" cy="795908"/>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637" tIns="128016" rIns="113637" bIns="128016" numCol="1" spcCol="1270" anchor="ctr" anchorCtr="0">
          <a:noAutofit/>
        </a:bodyPr>
        <a:lstStyle/>
        <a:p>
          <a:pPr marL="0" lvl="0" indent="0" algn="ctr" defTabSz="800100">
            <a:lnSpc>
              <a:spcPct val="90000"/>
            </a:lnSpc>
            <a:spcBef>
              <a:spcPct val="0"/>
            </a:spcBef>
            <a:spcAft>
              <a:spcPct val="35000"/>
            </a:spcAft>
            <a:buNone/>
          </a:pPr>
          <a:r>
            <a:rPr lang="en-US" sz="1800" kern="1200"/>
            <a:t>Prepare</a:t>
          </a:r>
        </a:p>
      </dsp:txBody>
      <dsp:txXfrm rot="-10800000">
        <a:off x="0" y="788304"/>
        <a:ext cx="1597818" cy="517340"/>
      </dsp:txXfrm>
    </dsp:sp>
    <dsp:sp modelId="{D3C3DD76-8E13-4321-9354-EE2CF01B9539}">
      <dsp:nvSpPr>
        <dsp:cNvPr id="0" name=""/>
        <dsp:cNvSpPr/>
      </dsp:nvSpPr>
      <dsp:spPr>
        <a:xfrm>
          <a:off x="1597818" y="788304"/>
          <a:ext cx="4793456" cy="517340"/>
        </a:xfrm>
        <a:prstGeom prst="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7234" tIns="165100" rIns="97234" bIns="165100" numCol="1" spcCol="1270" anchor="ctr" anchorCtr="0">
          <a:noAutofit/>
        </a:bodyPr>
        <a:lstStyle/>
        <a:p>
          <a:pPr marL="0" lvl="0" indent="0" algn="l" defTabSz="577850">
            <a:lnSpc>
              <a:spcPct val="90000"/>
            </a:lnSpc>
            <a:spcBef>
              <a:spcPct val="0"/>
            </a:spcBef>
            <a:spcAft>
              <a:spcPct val="35000"/>
            </a:spcAft>
            <a:buNone/>
          </a:pPr>
          <a:r>
            <a:rPr lang="en-US" sz="1300" kern="1200"/>
            <a:t>Prepare the data</a:t>
          </a:r>
        </a:p>
      </dsp:txBody>
      <dsp:txXfrm>
        <a:off x="1597818" y="788304"/>
        <a:ext cx="4793456" cy="517340"/>
      </dsp:txXfrm>
    </dsp:sp>
    <dsp:sp modelId="{B647468B-7228-45E4-908B-B98AA8DAA512}">
      <dsp:nvSpPr>
        <dsp:cNvPr id="0" name=""/>
        <dsp:cNvSpPr/>
      </dsp:nvSpPr>
      <dsp:spPr>
        <a:xfrm rot="10800000">
          <a:off x="0" y="158"/>
          <a:ext cx="1597818" cy="795908"/>
        </a:xfrm>
        <a:prstGeom prst="upArrowCallout">
          <a:avLst>
            <a:gd name="adj1" fmla="val 5000"/>
            <a:gd name="adj2" fmla="val 10000"/>
            <a:gd name="adj3" fmla="val 15000"/>
            <a:gd name="adj4" fmla="val 64977"/>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637" tIns="128016" rIns="113637" bIns="128016" numCol="1" spcCol="1270" anchor="ctr" anchorCtr="0">
          <a:noAutofit/>
        </a:bodyPr>
        <a:lstStyle/>
        <a:p>
          <a:pPr marL="0" lvl="0" indent="0" algn="ctr" defTabSz="800100">
            <a:lnSpc>
              <a:spcPct val="90000"/>
            </a:lnSpc>
            <a:spcBef>
              <a:spcPct val="0"/>
            </a:spcBef>
            <a:spcAft>
              <a:spcPct val="35000"/>
            </a:spcAft>
            <a:buNone/>
          </a:pPr>
          <a:r>
            <a:rPr lang="en-US" sz="1800" kern="1200"/>
            <a:t>Collect</a:t>
          </a:r>
        </a:p>
      </dsp:txBody>
      <dsp:txXfrm rot="-10800000">
        <a:off x="0" y="158"/>
        <a:ext cx="1597818" cy="517340"/>
      </dsp:txXfrm>
    </dsp:sp>
    <dsp:sp modelId="{04EA7036-9CD1-47BB-B994-5E3A5DD3B85C}">
      <dsp:nvSpPr>
        <dsp:cNvPr id="0" name=""/>
        <dsp:cNvSpPr/>
      </dsp:nvSpPr>
      <dsp:spPr>
        <a:xfrm>
          <a:off x="1597818" y="158"/>
          <a:ext cx="4793456" cy="517340"/>
        </a:xfrm>
        <a:prstGeom prst="rect">
          <a:avLst/>
        </a:prstGeom>
        <a:solidFill>
          <a:schemeClr val="accent3">
            <a:tint val="40000"/>
            <a:alpha val="90000"/>
            <a:hueOff val="0"/>
            <a:satOff val="0"/>
            <a:lumOff val="0"/>
            <a:alphaOff val="0"/>
          </a:schemeClr>
        </a:solidFill>
        <a:ln w="19050"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7234" tIns="165100" rIns="97234" bIns="165100" numCol="1" spcCol="1270" anchor="ctr" anchorCtr="0">
          <a:noAutofit/>
        </a:bodyPr>
        <a:lstStyle/>
        <a:p>
          <a:pPr marL="0" lvl="0" indent="0" algn="l" defTabSz="577850">
            <a:lnSpc>
              <a:spcPct val="90000"/>
            </a:lnSpc>
            <a:spcBef>
              <a:spcPct val="0"/>
            </a:spcBef>
            <a:spcAft>
              <a:spcPct val="35000"/>
            </a:spcAft>
            <a:buNone/>
          </a:pPr>
          <a:r>
            <a:rPr lang="en-US" sz="1300" kern="1200"/>
            <a:t>Collect data</a:t>
          </a:r>
        </a:p>
      </dsp:txBody>
      <dsp:txXfrm>
        <a:off x="1597818" y="158"/>
        <a:ext cx="4793456" cy="5173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D3FB84-97F3-49CC-B511-D5E376093C4C}">
      <dsp:nvSpPr>
        <dsp:cNvPr id="0" name=""/>
        <dsp:cNvSpPr/>
      </dsp:nvSpPr>
      <dsp:spPr>
        <a:xfrm>
          <a:off x="0" y="808961"/>
          <a:ext cx="3007932" cy="1804759"/>
        </a:xfrm>
        <a:prstGeom prst="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u="sng" kern="1200" dirty="0"/>
            <a:t>Car buyers</a:t>
          </a:r>
        </a:p>
        <a:p>
          <a:pPr marL="0" lvl="0" indent="0" algn="just" defTabSz="666750">
            <a:lnSpc>
              <a:spcPct val="90000"/>
            </a:lnSpc>
            <a:spcBef>
              <a:spcPct val="0"/>
            </a:spcBef>
            <a:spcAft>
              <a:spcPct val="35000"/>
            </a:spcAft>
            <a:buNone/>
          </a:pPr>
          <a:r>
            <a:rPr lang="en-US" sz="1500" kern="1200" dirty="0"/>
            <a:t>Car buyers could use an old car price prediction model to determine the fair market value of a used car, and to identify potential deals or overpriced vehicles.</a:t>
          </a:r>
        </a:p>
      </dsp:txBody>
      <dsp:txXfrm>
        <a:off x="0" y="808961"/>
        <a:ext cx="3007932" cy="1804759"/>
      </dsp:txXfrm>
    </dsp:sp>
    <dsp:sp modelId="{C508B78E-2DA5-4F43-BB2C-7A097C1505F9}">
      <dsp:nvSpPr>
        <dsp:cNvPr id="0" name=""/>
        <dsp:cNvSpPr/>
      </dsp:nvSpPr>
      <dsp:spPr>
        <a:xfrm>
          <a:off x="3308725" y="808961"/>
          <a:ext cx="3007932" cy="1804759"/>
        </a:xfrm>
        <a:prstGeom prst="rect">
          <a:avLst/>
        </a:prstGeom>
        <a:gradFill rotWithShape="0">
          <a:gsLst>
            <a:gs pos="0">
              <a:schemeClr val="accent2">
                <a:hueOff val="-9882860"/>
                <a:satOff val="451"/>
                <a:lumOff val="0"/>
                <a:alphaOff val="0"/>
                <a:tint val="98000"/>
                <a:lumMod val="114000"/>
              </a:schemeClr>
            </a:gs>
            <a:gs pos="100000">
              <a:schemeClr val="accent2">
                <a:hueOff val="-9882860"/>
                <a:satOff val="451"/>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u="sng" kern="1200" dirty="0"/>
            <a:t>Private sellers</a:t>
          </a:r>
        </a:p>
        <a:p>
          <a:pPr marL="0" lvl="0" indent="0" algn="just" defTabSz="666750">
            <a:lnSpc>
              <a:spcPct val="90000"/>
            </a:lnSpc>
            <a:spcBef>
              <a:spcPct val="0"/>
            </a:spcBef>
            <a:spcAft>
              <a:spcPct val="35000"/>
            </a:spcAft>
            <a:buNone/>
          </a:pPr>
          <a:r>
            <a:rPr lang="en-US" sz="1500" kern="1200" dirty="0"/>
            <a:t>Private sellers could use old car price prediction model to determine the optimal selling price for their vehicles, based on factors such as age, mileage, and condition.</a:t>
          </a:r>
        </a:p>
      </dsp:txBody>
      <dsp:txXfrm>
        <a:off x="3308725" y="808961"/>
        <a:ext cx="3007932" cy="1804759"/>
      </dsp:txXfrm>
    </dsp:sp>
    <dsp:sp modelId="{13762B85-E295-487D-A986-9EC604C8715A}">
      <dsp:nvSpPr>
        <dsp:cNvPr id="0" name=""/>
        <dsp:cNvSpPr/>
      </dsp:nvSpPr>
      <dsp:spPr>
        <a:xfrm>
          <a:off x="6617450" y="808961"/>
          <a:ext cx="3007932" cy="1804759"/>
        </a:xfrm>
        <a:prstGeom prst="rect">
          <a:avLst/>
        </a:prstGeom>
        <a:gradFill rotWithShape="0">
          <a:gsLst>
            <a:gs pos="0">
              <a:schemeClr val="accent2">
                <a:hueOff val="-19765721"/>
                <a:satOff val="901"/>
                <a:lumOff val="0"/>
                <a:alphaOff val="0"/>
                <a:tint val="98000"/>
                <a:lumMod val="114000"/>
              </a:schemeClr>
            </a:gs>
            <a:gs pos="100000">
              <a:schemeClr val="accent2">
                <a:hueOff val="-19765721"/>
                <a:satOff val="901"/>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u="sng" kern="1200" dirty="0"/>
            <a:t>Insurance companies </a:t>
          </a:r>
        </a:p>
        <a:p>
          <a:pPr marL="0" lvl="0" indent="0" algn="just" defTabSz="666750">
            <a:lnSpc>
              <a:spcPct val="90000"/>
            </a:lnSpc>
            <a:spcBef>
              <a:spcPct val="0"/>
            </a:spcBef>
            <a:spcAft>
              <a:spcPct val="35000"/>
            </a:spcAft>
            <a:buNone/>
          </a:pPr>
          <a:r>
            <a:rPr lang="en-US" sz="1500" kern="1200" dirty="0"/>
            <a:t>Insurance companies could use an old car price prediction model to inform their pricing strategies and to estimate the value of a vehicle in the event of a claim.</a:t>
          </a:r>
        </a:p>
      </dsp:txBody>
      <dsp:txXfrm>
        <a:off x="6617450" y="808961"/>
        <a:ext cx="3007932" cy="1804759"/>
      </dsp:txXfrm>
    </dsp:sp>
  </dsp:spTree>
</dsp:drawing>
</file>

<file path=ppt/diagrams/layout1.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3CD6CFD-5BB1-4AD1-BC0B-CE9D3C7C84F7}" type="datetimeFigureOut">
              <a:rPr lang="en-IN" smtClean="0"/>
              <a:t>19-04-2023</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9038EF3F-2C01-4D08-A2D5-8B5FD61EA058}" type="slidenum">
              <a:rPr lang="en-IN" smtClean="0"/>
              <a:t>‹#›</a:t>
            </a:fld>
            <a:endParaRPr lang="en-IN"/>
          </a:p>
        </p:txBody>
      </p:sp>
    </p:spTree>
    <p:extLst>
      <p:ext uri="{BB962C8B-B14F-4D97-AF65-F5344CB8AC3E}">
        <p14:creationId xmlns:p14="http://schemas.microsoft.com/office/powerpoint/2010/main" val="2318921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CD6CFD-5BB1-4AD1-BC0B-CE9D3C7C84F7}" type="datetimeFigureOut">
              <a:rPr lang="en-IN" smtClean="0"/>
              <a:t>19-04-2023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038EF3F-2C01-4D08-A2D5-8B5FD61EA058}" type="slidenum">
              <a:rPr lang="en-IN" smtClean="0"/>
              <a:t>‹#›</a:t>
            </a:fld>
            <a:endParaRPr lang="en-IN"/>
          </a:p>
        </p:txBody>
      </p:sp>
    </p:spTree>
    <p:extLst>
      <p:ext uri="{BB962C8B-B14F-4D97-AF65-F5344CB8AC3E}">
        <p14:creationId xmlns:p14="http://schemas.microsoft.com/office/powerpoint/2010/main" val="3779602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3CD6CFD-5BB1-4AD1-BC0B-CE9D3C7C84F7}" type="datetimeFigureOut">
              <a:rPr lang="en-IN" smtClean="0"/>
              <a:t>19-04-2023</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038EF3F-2C01-4D08-A2D5-8B5FD61EA058}" type="slidenum">
              <a:rPr lang="en-IN" smtClean="0"/>
              <a:t>‹#›</a:t>
            </a:fld>
            <a:endParaRPr lang="en-IN"/>
          </a:p>
        </p:txBody>
      </p:sp>
    </p:spTree>
    <p:extLst>
      <p:ext uri="{BB962C8B-B14F-4D97-AF65-F5344CB8AC3E}">
        <p14:creationId xmlns:p14="http://schemas.microsoft.com/office/powerpoint/2010/main" val="5670762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3CD6CFD-5BB1-4AD1-BC0B-CE9D3C7C84F7}" type="datetimeFigureOut">
              <a:rPr lang="en-IN" smtClean="0"/>
              <a:t>19-04-2023</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038EF3F-2C01-4D08-A2D5-8B5FD61EA058}" type="slidenum">
              <a:rPr lang="en-IN" smtClean="0"/>
              <a:t>‹#›</a:t>
            </a:fld>
            <a:endParaRPr lang="en-IN"/>
          </a:p>
        </p:txBody>
      </p:sp>
    </p:spTree>
    <p:extLst>
      <p:ext uri="{BB962C8B-B14F-4D97-AF65-F5344CB8AC3E}">
        <p14:creationId xmlns:p14="http://schemas.microsoft.com/office/powerpoint/2010/main" val="26861204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CD6CFD-5BB1-4AD1-BC0B-CE9D3C7C84F7}" type="datetimeFigureOut">
              <a:rPr lang="en-IN" smtClean="0"/>
              <a:t>19-04-2023</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038EF3F-2C01-4D08-A2D5-8B5FD61EA058}" type="slidenum">
              <a:rPr lang="en-IN" smtClean="0"/>
              <a:t>‹#›</a:t>
            </a:fld>
            <a:endParaRPr lang="en-IN"/>
          </a:p>
        </p:txBody>
      </p:sp>
    </p:spTree>
    <p:extLst>
      <p:ext uri="{BB962C8B-B14F-4D97-AF65-F5344CB8AC3E}">
        <p14:creationId xmlns:p14="http://schemas.microsoft.com/office/powerpoint/2010/main" val="16400181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53CD6CFD-5BB1-4AD1-BC0B-CE9D3C7C84F7}" type="datetimeFigureOut">
              <a:rPr lang="en-IN" smtClean="0"/>
              <a:t>19-04-2023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038EF3F-2C01-4D08-A2D5-8B5FD61EA058}" type="slidenum">
              <a:rPr lang="en-IN" smtClean="0"/>
              <a:t>‹#›</a:t>
            </a:fld>
            <a:endParaRPr lang="en-IN"/>
          </a:p>
        </p:txBody>
      </p:sp>
    </p:spTree>
    <p:extLst>
      <p:ext uri="{BB962C8B-B14F-4D97-AF65-F5344CB8AC3E}">
        <p14:creationId xmlns:p14="http://schemas.microsoft.com/office/powerpoint/2010/main" val="929699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53CD6CFD-5BB1-4AD1-BC0B-CE9D3C7C84F7}" type="datetimeFigureOut">
              <a:rPr lang="en-IN" smtClean="0"/>
              <a:t>19-04-2023</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9038EF3F-2C01-4D08-A2D5-8B5FD61EA058}" type="slidenum">
              <a:rPr lang="en-IN" smtClean="0"/>
              <a:t>‹#›</a:t>
            </a:fld>
            <a:endParaRPr lang="en-IN"/>
          </a:p>
        </p:txBody>
      </p:sp>
    </p:spTree>
    <p:extLst>
      <p:ext uri="{BB962C8B-B14F-4D97-AF65-F5344CB8AC3E}">
        <p14:creationId xmlns:p14="http://schemas.microsoft.com/office/powerpoint/2010/main" val="11952638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CD6CFD-5BB1-4AD1-BC0B-CE9D3C7C84F7}" type="datetimeFigureOut">
              <a:rPr lang="en-IN" smtClean="0"/>
              <a:t>19-04-2023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8EF3F-2C01-4D08-A2D5-8B5FD61EA058}" type="slidenum">
              <a:rPr lang="en-IN" smtClean="0"/>
              <a:t>‹#›</a:t>
            </a:fld>
            <a:endParaRPr lang="en-IN"/>
          </a:p>
        </p:txBody>
      </p:sp>
    </p:spTree>
    <p:extLst>
      <p:ext uri="{BB962C8B-B14F-4D97-AF65-F5344CB8AC3E}">
        <p14:creationId xmlns:p14="http://schemas.microsoft.com/office/powerpoint/2010/main" val="37592218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53CD6CFD-5BB1-4AD1-BC0B-CE9D3C7C84F7}" type="datetimeFigureOut">
              <a:rPr lang="en-IN" smtClean="0"/>
              <a:t>19-04-2023</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038EF3F-2C01-4D08-A2D5-8B5FD61EA058}" type="slidenum">
              <a:rPr lang="en-IN" smtClean="0"/>
              <a:t>‹#›</a:t>
            </a:fld>
            <a:endParaRPr lang="en-IN"/>
          </a:p>
        </p:txBody>
      </p:sp>
    </p:spTree>
    <p:extLst>
      <p:ext uri="{BB962C8B-B14F-4D97-AF65-F5344CB8AC3E}">
        <p14:creationId xmlns:p14="http://schemas.microsoft.com/office/powerpoint/2010/main" val="2455936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CD6CFD-5BB1-4AD1-BC0B-CE9D3C7C84F7}" type="datetimeFigureOut">
              <a:rPr lang="en-IN" smtClean="0"/>
              <a:t>19-04-2023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8EF3F-2C01-4D08-A2D5-8B5FD61EA058}" type="slidenum">
              <a:rPr lang="en-IN" smtClean="0"/>
              <a:t>‹#›</a:t>
            </a:fld>
            <a:endParaRPr lang="en-IN"/>
          </a:p>
        </p:txBody>
      </p:sp>
    </p:spTree>
    <p:extLst>
      <p:ext uri="{BB962C8B-B14F-4D97-AF65-F5344CB8AC3E}">
        <p14:creationId xmlns:p14="http://schemas.microsoft.com/office/powerpoint/2010/main" val="3778620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CD6CFD-5BB1-4AD1-BC0B-CE9D3C7C84F7}" type="datetimeFigureOut">
              <a:rPr lang="en-IN" smtClean="0"/>
              <a:t>19-04-2023</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038EF3F-2C01-4D08-A2D5-8B5FD61EA058}" type="slidenum">
              <a:rPr lang="en-IN" smtClean="0"/>
              <a:t>‹#›</a:t>
            </a:fld>
            <a:endParaRPr lang="en-IN"/>
          </a:p>
        </p:txBody>
      </p:sp>
    </p:spTree>
    <p:extLst>
      <p:ext uri="{BB962C8B-B14F-4D97-AF65-F5344CB8AC3E}">
        <p14:creationId xmlns:p14="http://schemas.microsoft.com/office/powerpoint/2010/main" val="3786312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3CD6CFD-5BB1-4AD1-BC0B-CE9D3C7C84F7}" type="datetimeFigureOut">
              <a:rPr lang="en-IN" smtClean="0"/>
              <a:t>19-04-2023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38EF3F-2C01-4D08-A2D5-8B5FD61EA058}" type="slidenum">
              <a:rPr lang="en-IN" smtClean="0"/>
              <a:t>‹#›</a:t>
            </a:fld>
            <a:endParaRPr lang="en-IN"/>
          </a:p>
        </p:txBody>
      </p:sp>
    </p:spTree>
    <p:extLst>
      <p:ext uri="{BB962C8B-B14F-4D97-AF65-F5344CB8AC3E}">
        <p14:creationId xmlns:p14="http://schemas.microsoft.com/office/powerpoint/2010/main" val="1174681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CD6CFD-5BB1-4AD1-BC0B-CE9D3C7C84F7}" type="datetimeFigureOut">
              <a:rPr lang="en-IN" smtClean="0"/>
              <a:t>19-04-2023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038EF3F-2C01-4D08-A2D5-8B5FD61EA058}" type="slidenum">
              <a:rPr lang="en-IN" smtClean="0"/>
              <a:t>‹#›</a:t>
            </a:fld>
            <a:endParaRPr lang="en-IN"/>
          </a:p>
        </p:txBody>
      </p:sp>
    </p:spTree>
    <p:extLst>
      <p:ext uri="{BB962C8B-B14F-4D97-AF65-F5344CB8AC3E}">
        <p14:creationId xmlns:p14="http://schemas.microsoft.com/office/powerpoint/2010/main" val="1278713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3CD6CFD-5BB1-4AD1-BC0B-CE9D3C7C84F7}" type="datetimeFigureOut">
              <a:rPr lang="en-IN" smtClean="0"/>
              <a:t>19-04-2023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038EF3F-2C01-4D08-A2D5-8B5FD61EA058}" type="slidenum">
              <a:rPr lang="en-IN" smtClean="0"/>
              <a:t>‹#›</a:t>
            </a:fld>
            <a:endParaRPr lang="en-IN"/>
          </a:p>
        </p:txBody>
      </p:sp>
    </p:spTree>
    <p:extLst>
      <p:ext uri="{BB962C8B-B14F-4D97-AF65-F5344CB8AC3E}">
        <p14:creationId xmlns:p14="http://schemas.microsoft.com/office/powerpoint/2010/main" val="2929697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CD6CFD-5BB1-4AD1-BC0B-CE9D3C7C84F7}" type="datetimeFigureOut">
              <a:rPr lang="en-IN" smtClean="0"/>
              <a:t>19-04-2023</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9038EF3F-2C01-4D08-A2D5-8B5FD61EA058}" type="slidenum">
              <a:rPr lang="en-IN" smtClean="0"/>
              <a:t>‹#›</a:t>
            </a:fld>
            <a:endParaRPr lang="en-IN"/>
          </a:p>
        </p:txBody>
      </p:sp>
    </p:spTree>
    <p:extLst>
      <p:ext uri="{BB962C8B-B14F-4D97-AF65-F5344CB8AC3E}">
        <p14:creationId xmlns:p14="http://schemas.microsoft.com/office/powerpoint/2010/main" val="25287236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CD6CFD-5BB1-4AD1-BC0B-CE9D3C7C84F7}" type="datetimeFigureOut">
              <a:rPr lang="en-IN" smtClean="0"/>
              <a:t>19-04-2023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038EF3F-2C01-4D08-A2D5-8B5FD61EA058}" type="slidenum">
              <a:rPr lang="en-IN" smtClean="0"/>
              <a:t>‹#›</a:t>
            </a:fld>
            <a:endParaRPr lang="en-IN"/>
          </a:p>
        </p:txBody>
      </p:sp>
    </p:spTree>
    <p:extLst>
      <p:ext uri="{BB962C8B-B14F-4D97-AF65-F5344CB8AC3E}">
        <p14:creationId xmlns:p14="http://schemas.microsoft.com/office/powerpoint/2010/main" val="3379450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CD6CFD-5BB1-4AD1-BC0B-CE9D3C7C84F7}" type="datetimeFigureOut">
              <a:rPr lang="en-IN" smtClean="0"/>
              <a:t>19-04-2023</a:t>
            </a:fld>
            <a:endParaRPr lang="en-IN"/>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038EF3F-2C01-4D08-A2D5-8B5FD61EA058}" type="slidenum">
              <a:rPr lang="en-IN" smtClean="0"/>
              <a:t>‹#›</a:t>
            </a:fld>
            <a:endParaRPr lang="en-IN"/>
          </a:p>
        </p:txBody>
      </p:sp>
    </p:spTree>
    <p:extLst>
      <p:ext uri="{BB962C8B-B14F-4D97-AF65-F5344CB8AC3E}">
        <p14:creationId xmlns:p14="http://schemas.microsoft.com/office/powerpoint/2010/main" val="11993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53CD6CFD-5BB1-4AD1-BC0B-CE9D3C7C84F7}" type="datetimeFigureOut">
              <a:rPr lang="en-IN" smtClean="0"/>
              <a:t>19-04-2023</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9038EF3F-2C01-4D08-A2D5-8B5FD61EA058}" type="slidenum">
              <a:rPr lang="en-IN" smtClean="0"/>
              <a:t>‹#›</a:t>
            </a:fld>
            <a:endParaRPr lang="en-IN"/>
          </a:p>
        </p:txBody>
      </p:sp>
    </p:spTree>
    <p:extLst>
      <p:ext uri="{BB962C8B-B14F-4D97-AF65-F5344CB8AC3E}">
        <p14:creationId xmlns:p14="http://schemas.microsoft.com/office/powerpoint/2010/main" val="266850664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7/06/relationships/model3d" Target="../media/model3d3.glb"/><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microsoft.com/office/2017/06/relationships/model3d" Target="../media/model3d4.glb"/><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microsoft.com/office/2017/06/relationships/model3d" Target="../media/model3d5.glb"/><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microsoft.com/office/2017/06/relationships/model3d" Target="../media/model3d2.glb"/><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Toy cars lined up in a row on floor">
            <a:extLst>
              <a:ext uri="{FF2B5EF4-FFF2-40B4-BE49-F238E27FC236}">
                <a16:creationId xmlns:a16="http://schemas.microsoft.com/office/drawing/2014/main" id="{D17C4709-E72B-67A2-0E95-A1A9C87A31C2}"/>
              </a:ext>
            </a:extLst>
          </p:cNvPr>
          <p:cNvPicPr>
            <a:picLocks noChangeAspect="1"/>
          </p:cNvPicPr>
          <p:nvPr/>
        </p:nvPicPr>
        <p:blipFill rotWithShape="1">
          <a:blip r:embed="rId2"/>
          <a:srcRect t="37165" r="-1" b="913"/>
          <a:stretch/>
        </p:blipFill>
        <p:spPr>
          <a:xfrm>
            <a:off x="1" y="-46658"/>
            <a:ext cx="12191695"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9" name="Freeform: Shape 8">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Freeform 5">
            <a:extLst>
              <a:ext uri="{FF2B5EF4-FFF2-40B4-BE49-F238E27FC236}">
                <a16:creationId xmlns:a16="http://schemas.microsoft.com/office/drawing/2014/main" id="{C91E93A7-6C7F-4F77-9CB0-280D958EF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D58BF489-968F-88DD-BDD3-4A2ADD10093E}"/>
              </a:ext>
            </a:extLst>
          </p:cNvPr>
          <p:cNvSpPr>
            <a:spLocks noGrp="1"/>
          </p:cNvSpPr>
          <p:nvPr>
            <p:ph type="ctrTitle"/>
          </p:nvPr>
        </p:nvSpPr>
        <p:spPr>
          <a:xfrm>
            <a:off x="789563" y="4445543"/>
            <a:ext cx="10407602" cy="868026"/>
          </a:xfrm>
        </p:spPr>
        <p:txBody>
          <a:bodyPr>
            <a:normAutofit/>
          </a:bodyPr>
          <a:lstStyle/>
          <a:p>
            <a:pPr algn="ctr"/>
            <a:r>
              <a:rPr lang="en-IN" sz="4400" dirty="0">
                <a:solidFill>
                  <a:srgbClr val="EBEBEB"/>
                </a:solidFill>
              </a:rPr>
              <a:t>Old car price prediction</a:t>
            </a:r>
          </a:p>
        </p:txBody>
      </p:sp>
      <p:sp>
        <p:nvSpPr>
          <p:cNvPr id="3" name="Subtitle 2">
            <a:extLst>
              <a:ext uri="{FF2B5EF4-FFF2-40B4-BE49-F238E27FC236}">
                <a16:creationId xmlns:a16="http://schemas.microsoft.com/office/drawing/2014/main" id="{EAEA2B3B-3489-44C9-8279-B032AA7D3B4B}"/>
              </a:ext>
            </a:extLst>
          </p:cNvPr>
          <p:cNvSpPr>
            <a:spLocks noGrp="1"/>
          </p:cNvSpPr>
          <p:nvPr>
            <p:ph type="subTitle" idx="1"/>
          </p:nvPr>
        </p:nvSpPr>
        <p:spPr>
          <a:xfrm>
            <a:off x="789563" y="5459617"/>
            <a:ext cx="10407602" cy="745240"/>
          </a:xfrm>
        </p:spPr>
        <p:txBody>
          <a:bodyPr>
            <a:normAutofit/>
          </a:bodyPr>
          <a:lstStyle/>
          <a:p>
            <a:pPr algn="ctr">
              <a:lnSpc>
                <a:spcPct val="90000"/>
              </a:lnSpc>
            </a:pPr>
            <a:r>
              <a:rPr lang="en-IN" sz="1600" dirty="0">
                <a:solidFill>
                  <a:schemeClr val="tx2">
                    <a:lumMod val="40000"/>
                    <a:lumOff val="60000"/>
                  </a:schemeClr>
                </a:solidFill>
              </a:rPr>
              <a:t>Prepared By </a:t>
            </a:r>
          </a:p>
          <a:p>
            <a:pPr algn="ctr">
              <a:lnSpc>
                <a:spcPct val="90000"/>
              </a:lnSpc>
            </a:pPr>
            <a:r>
              <a:rPr lang="en-IN" sz="1600" b="1" dirty="0">
                <a:solidFill>
                  <a:schemeClr val="accent6">
                    <a:lumMod val="60000"/>
                    <a:lumOff val="40000"/>
                  </a:schemeClr>
                </a:solidFill>
              </a:rPr>
              <a:t>Harshilkumar Patel</a:t>
            </a:r>
          </a:p>
        </p:txBody>
      </p:sp>
      <p:sp>
        <p:nvSpPr>
          <p:cNvPr id="13"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2856" y="3785499"/>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67144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68A23-12FD-731E-BCA9-6DCF47B453E7}"/>
              </a:ext>
            </a:extLst>
          </p:cNvPr>
          <p:cNvSpPr>
            <a:spLocks noGrp="1"/>
          </p:cNvSpPr>
          <p:nvPr>
            <p:ph type="title"/>
          </p:nvPr>
        </p:nvSpPr>
        <p:spPr>
          <a:xfrm>
            <a:off x="1154954" y="973668"/>
            <a:ext cx="8761413" cy="706964"/>
          </a:xfrm>
        </p:spPr>
        <p:txBody>
          <a:bodyPr>
            <a:normAutofit/>
          </a:bodyPr>
          <a:lstStyle/>
          <a:p>
            <a:r>
              <a:rPr lang="en-CA" dirty="0">
                <a:solidFill>
                  <a:srgbClr val="EBEBEB"/>
                </a:solidFill>
              </a:rPr>
              <a:t>Fuel Type of the Car</a:t>
            </a:r>
          </a:p>
        </p:txBody>
      </p:sp>
      <p:sp>
        <p:nvSpPr>
          <p:cNvPr id="3" name="Content Placeholder 2">
            <a:extLst>
              <a:ext uri="{FF2B5EF4-FFF2-40B4-BE49-F238E27FC236}">
                <a16:creationId xmlns:a16="http://schemas.microsoft.com/office/drawing/2014/main" id="{5A837FFE-3A08-2387-842B-68F1B3B26E27}"/>
              </a:ext>
            </a:extLst>
          </p:cNvPr>
          <p:cNvSpPr>
            <a:spLocks noGrp="1"/>
          </p:cNvSpPr>
          <p:nvPr>
            <p:ph idx="1"/>
          </p:nvPr>
        </p:nvSpPr>
        <p:spPr>
          <a:xfrm>
            <a:off x="97680" y="2601382"/>
            <a:ext cx="2074020" cy="3416300"/>
          </a:xfrm>
        </p:spPr>
        <p:txBody>
          <a:bodyPr anchor="ctr">
            <a:normAutofit/>
          </a:bodyPr>
          <a:lstStyle/>
          <a:p>
            <a:pPr algn="just"/>
            <a:r>
              <a:rPr lang="en-CA" sz="1600" dirty="0"/>
              <a:t>We can observe from the given chart that most of the cars listed on KIJIJI uses Gasoline as a fuel compared to other fuels.</a:t>
            </a:r>
          </a:p>
        </p:txBody>
      </p:sp>
      <p:pic>
        <p:nvPicPr>
          <p:cNvPr id="4098" name="Picture 2">
            <a:extLst>
              <a:ext uri="{FF2B5EF4-FFF2-40B4-BE49-F238E27FC236}">
                <a16:creationId xmlns:a16="http://schemas.microsoft.com/office/drawing/2014/main" id="{AD5134FE-913E-4ABF-7D53-3DF0DB4E9BF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82222" y="2309386"/>
            <a:ext cx="9524508" cy="4000292"/>
          </a:xfrm>
          <a:prstGeom prst="roundRect">
            <a:avLst>
              <a:gd name="adj" fmla="val 1858"/>
            </a:avLst>
          </a:prstGeom>
          <a:noFill/>
          <a:effectLst>
            <a:outerShdw blurRad="50800" dist="50800" dir="54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B92CE4C0-22A9-2BF2-3A47-93B62EEB1EF2}"/>
              </a:ext>
            </a:extLst>
          </p:cNvPr>
          <p:cNvSpPr txBox="1">
            <a:spLocks/>
          </p:cNvSpPr>
          <p:nvPr/>
        </p:nvSpPr>
        <p:spPr>
          <a:xfrm>
            <a:off x="-1466753" y="1092933"/>
            <a:ext cx="2074020" cy="3416300"/>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just"/>
            <a:endParaRPr lang="en-CA" sz="1600" dirty="0"/>
          </a:p>
        </p:txBody>
      </p:sp>
      <mc:AlternateContent xmlns:mc="http://schemas.openxmlformats.org/markup-compatibility/2006">
        <mc:Choice xmlns:am3d="http://schemas.microsoft.com/office/drawing/2017/model3d" Requires="am3d">
          <p:graphicFrame>
            <p:nvGraphicFramePr>
              <p:cNvPr id="6" name="3D Model 5" descr="Shift Cop Red Car">
                <a:extLst>
                  <a:ext uri="{FF2B5EF4-FFF2-40B4-BE49-F238E27FC236}">
                    <a16:creationId xmlns:a16="http://schemas.microsoft.com/office/drawing/2014/main" id="{3EDCC94A-88C4-C511-699D-BA50391782A5}"/>
                  </a:ext>
                </a:extLst>
              </p:cNvPr>
              <p:cNvGraphicFramePr>
                <a:graphicFrameLocks noChangeAspect="1"/>
              </p:cNvGraphicFramePr>
              <p:nvPr>
                <p:extLst>
                  <p:ext uri="{D42A27DB-BD31-4B8C-83A1-F6EECF244321}">
                    <p14:modId xmlns:p14="http://schemas.microsoft.com/office/powerpoint/2010/main" val="464238881"/>
                  </p:ext>
                </p:extLst>
              </p:nvPr>
            </p:nvGraphicFramePr>
            <p:xfrm>
              <a:off x="6008721" y="368618"/>
              <a:ext cx="2687410" cy="1737549"/>
            </p:xfrm>
            <a:graphic>
              <a:graphicData uri="http://schemas.microsoft.com/office/drawing/2017/model3d">
                <am3d:model3d r:embed="rId3">
                  <am3d:spPr>
                    <a:xfrm>
                      <a:off x="0" y="0"/>
                      <a:ext cx="2687410" cy="1737549"/>
                    </a:xfrm>
                    <a:prstGeom prst="rect">
                      <a:avLst/>
                    </a:prstGeom>
                  </am3d:spPr>
                  <am3d:camera>
                    <am3d:pos x="0" y="0" z="54817640"/>
                    <am3d:up dx="0" dy="36000000" dz="0"/>
                    <am3d:lookAt x="0" y="0" z="0"/>
                    <am3d:perspective fov="2700000"/>
                  </am3d:camera>
                  <am3d:trans>
                    <am3d:meterPerModelUnit n="31324832" d="1000000"/>
                    <am3d:preTrans dx="0" dy="-2048602" dz="-40594"/>
                    <am3d:scale>
                      <am3d:sx n="1000000" d="1000000"/>
                      <am3d:sy n="1000000" d="1000000"/>
                      <am3d:sz n="1000000" d="1000000"/>
                    </am3d:scale>
                    <am3d:rot ax="1526304" ay="2732831" az="1125252"/>
                    <am3d:postTrans dx="0" dy="0" dz="0"/>
                  </am3d:trans>
                  <am3d:raster rName="Office3DRenderer" rVer="16.0.8326">
                    <am3d:blip r:embed="rId4"/>
                  </am3d:raster>
                  <am3d:objViewport viewportSz="32202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Shift Cop Red Car">
                <a:extLst>
                  <a:ext uri="{FF2B5EF4-FFF2-40B4-BE49-F238E27FC236}">
                    <a16:creationId xmlns:a16="http://schemas.microsoft.com/office/drawing/2014/main" id="{3EDCC94A-88C4-C511-699D-BA50391782A5}"/>
                  </a:ext>
                </a:extLst>
              </p:cNvPr>
              <p:cNvPicPr>
                <a:picLocks noGrp="1" noRot="1" noChangeAspect="1" noMove="1" noResize="1" noEditPoints="1" noAdjustHandles="1" noChangeArrowheads="1" noChangeShapeType="1" noCrop="1"/>
              </p:cNvPicPr>
              <p:nvPr/>
            </p:nvPicPr>
            <p:blipFill>
              <a:blip r:embed="rId4"/>
              <a:stretch>
                <a:fillRect/>
              </a:stretch>
            </p:blipFill>
            <p:spPr>
              <a:xfrm>
                <a:off x="6008721" y="368618"/>
                <a:ext cx="2687410" cy="1737549"/>
              </a:xfrm>
              <a:prstGeom prst="rect">
                <a:avLst/>
              </a:prstGeom>
            </p:spPr>
          </p:pic>
        </mc:Fallback>
      </mc:AlternateContent>
    </p:spTree>
    <p:extLst>
      <p:ext uri="{BB962C8B-B14F-4D97-AF65-F5344CB8AC3E}">
        <p14:creationId xmlns:p14="http://schemas.microsoft.com/office/powerpoint/2010/main" val="2766455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510C9632-BB6F-48EE-AB65-501878BA5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87"/>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5129" name="Freeform: Shape 5128">
            <a:extLst>
              <a:ext uri="{FF2B5EF4-FFF2-40B4-BE49-F238E27FC236}">
                <a16:creationId xmlns:a16="http://schemas.microsoft.com/office/drawing/2014/main" id="{4EC8AAB6-953B-4D29-9967-3C44D06BB4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5131" name="Freeform 5">
            <a:extLst>
              <a:ext uri="{FF2B5EF4-FFF2-40B4-BE49-F238E27FC236}">
                <a16:creationId xmlns:a16="http://schemas.microsoft.com/office/drawing/2014/main" id="{C89ED458-2326-40DC-9C7B-1A717B655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B19DE66C-1405-E828-08D0-CC267E8E26DE}"/>
              </a:ext>
            </a:extLst>
          </p:cNvPr>
          <p:cNvSpPr>
            <a:spLocks noGrp="1"/>
          </p:cNvSpPr>
          <p:nvPr>
            <p:ph type="title"/>
          </p:nvPr>
        </p:nvSpPr>
        <p:spPr>
          <a:xfrm>
            <a:off x="1154955" y="973668"/>
            <a:ext cx="2942210" cy="1020232"/>
          </a:xfrm>
        </p:spPr>
        <p:txBody>
          <a:bodyPr>
            <a:normAutofit fontScale="90000"/>
          </a:bodyPr>
          <a:lstStyle/>
          <a:p>
            <a:pPr algn="ctr"/>
            <a:r>
              <a:rPr lang="en-CA" dirty="0">
                <a:solidFill>
                  <a:schemeClr val="tx1"/>
                </a:solidFill>
              </a:rPr>
              <a:t>Price vs </a:t>
            </a:r>
            <a:r>
              <a:rPr lang="en-CA" dirty="0" err="1">
                <a:solidFill>
                  <a:schemeClr val="tx1"/>
                </a:solidFill>
              </a:rPr>
              <a:t>Model_Year</a:t>
            </a:r>
            <a:endParaRPr lang="en-CA" dirty="0">
              <a:solidFill>
                <a:schemeClr val="tx1"/>
              </a:solidFill>
            </a:endParaRPr>
          </a:p>
        </p:txBody>
      </p:sp>
      <p:sp>
        <p:nvSpPr>
          <p:cNvPr id="5133" name="Rectangle 5132">
            <a:extLst>
              <a:ext uri="{FF2B5EF4-FFF2-40B4-BE49-F238E27FC236}">
                <a16:creationId xmlns:a16="http://schemas.microsoft.com/office/drawing/2014/main" id="{6F9D1DE6-E368-4F07-85F9-D5B767477D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135" name="Oval 5134">
            <a:extLst>
              <a:ext uri="{FF2B5EF4-FFF2-40B4-BE49-F238E27FC236}">
                <a16:creationId xmlns:a16="http://schemas.microsoft.com/office/drawing/2014/main" id="{F63B1F66-4ACE-4A01-8ADF-F175A9C35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5137" name="Oval 5136">
            <a:extLst>
              <a:ext uri="{FF2B5EF4-FFF2-40B4-BE49-F238E27FC236}">
                <a16:creationId xmlns:a16="http://schemas.microsoft.com/office/drawing/2014/main" id="{CF8448ED-9332-4A9B-8CAB-B1985E596E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5139" name="Freeform 5">
            <a:extLst>
              <a:ext uri="{FF2B5EF4-FFF2-40B4-BE49-F238E27FC236}">
                <a16:creationId xmlns:a16="http://schemas.microsoft.com/office/drawing/2014/main" id="{ED3A2261-1C75-40FF-8CD6-18C5900C1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5" name="Content Placeholder 2">
            <a:extLst>
              <a:ext uri="{FF2B5EF4-FFF2-40B4-BE49-F238E27FC236}">
                <a16:creationId xmlns:a16="http://schemas.microsoft.com/office/drawing/2014/main" id="{D8A1380D-D5F1-EA8C-25FA-C4424879E4E1}"/>
              </a:ext>
            </a:extLst>
          </p:cNvPr>
          <p:cNvSpPr txBox="1">
            <a:spLocks/>
          </p:cNvSpPr>
          <p:nvPr/>
        </p:nvSpPr>
        <p:spPr>
          <a:xfrm>
            <a:off x="634179" y="2068513"/>
            <a:ext cx="3169060" cy="3416300"/>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just"/>
            <a:r>
              <a:rPr lang="en-US" sz="1600" dirty="0"/>
              <a:t>We can conclude from the graph that there is a positive relationship between the price of the car and the year of the car, as the price of the car increases every year.</a:t>
            </a:r>
            <a:endParaRPr lang="en-CA" sz="1600" dirty="0"/>
          </a:p>
        </p:txBody>
      </p:sp>
      <p:pic>
        <p:nvPicPr>
          <p:cNvPr id="5124" name="Picture 4">
            <a:extLst>
              <a:ext uri="{FF2B5EF4-FFF2-40B4-BE49-F238E27FC236}">
                <a16:creationId xmlns:a16="http://schemas.microsoft.com/office/drawing/2014/main" id="{4177A4CA-62F6-BF28-1378-54C25378AF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904" y="973668"/>
            <a:ext cx="7892290" cy="540039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4" name="Content Placeholder 3" descr="Duet rally car yellow">
                <a:extLst>
                  <a:ext uri="{FF2B5EF4-FFF2-40B4-BE49-F238E27FC236}">
                    <a16:creationId xmlns:a16="http://schemas.microsoft.com/office/drawing/2014/main" id="{9CA02534-D3E1-B4A0-44A5-EEA3765123EB}"/>
                  </a:ext>
                </a:extLst>
              </p:cNvPr>
              <p:cNvGraphicFramePr>
                <a:graphicFrameLocks noGrp="1" noChangeAspect="1"/>
              </p:cNvGraphicFramePr>
              <p:nvPr>
                <p:ph idx="1"/>
                <p:extLst>
                  <p:ext uri="{D42A27DB-BD31-4B8C-83A1-F6EECF244321}">
                    <p14:modId xmlns:p14="http://schemas.microsoft.com/office/powerpoint/2010/main" val="1727083885"/>
                  </p:ext>
                </p:extLst>
              </p:nvPr>
            </p:nvGraphicFramePr>
            <p:xfrm>
              <a:off x="5199633" y="706312"/>
              <a:ext cx="2304219" cy="2361348"/>
            </p:xfrm>
            <a:graphic>
              <a:graphicData uri="http://schemas.microsoft.com/office/drawing/2017/model3d">
                <am3d:model3d r:embed="rId3">
                  <am3d:spPr>
                    <a:xfrm>
                      <a:off x="0" y="0"/>
                      <a:ext cx="2304219" cy="2361348"/>
                    </a:xfrm>
                    <a:prstGeom prst="rect">
                      <a:avLst/>
                    </a:prstGeom>
                  </am3d:spPr>
                  <am3d:camera>
                    <am3d:pos x="0" y="0" z="58704427"/>
                    <am3d:up dx="0" dy="36000000" dz="0"/>
                    <am3d:lookAt x="0" y="0" z="0"/>
                    <am3d:perspective fov="2700000"/>
                  </am3d:camera>
                  <am3d:trans>
                    <am3d:meterPerModelUnit n="36447032" d="1000000"/>
                    <am3d:preTrans dx="-661" dy="-3938647" dz="-933806"/>
                    <am3d:scale>
                      <am3d:sx n="1000000" d="1000000"/>
                      <am3d:sy n="1000000" d="1000000"/>
                      <am3d:sz n="1000000" d="1000000"/>
                    </am3d:scale>
                    <am3d:rot ax="3443951" ay="2047452" az="2475358"/>
                    <am3d:postTrans dx="0" dy="0" dz="0"/>
                  </am3d:trans>
                  <am3d:raster rName="Office3DRenderer" rVer="16.0.8326">
                    <am3d:blip r:embed="rId4"/>
                  </am3d:raster>
                  <am3d:objViewport viewportSz="300881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Content Placeholder 3" descr="Duet rally car yellow">
                <a:extLst>
                  <a:ext uri="{FF2B5EF4-FFF2-40B4-BE49-F238E27FC236}">
                    <a16:creationId xmlns:a16="http://schemas.microsoft.com/office/drawing/2014/main" id="{9CA02534-D3E1-B4A0-44A5-EEA3765123EB}"/>
                  </a:ext>
                </a:extLst>
              </p:cNvPr>
              <p:cNvPicPr>
                <a:picLocks noGrp="1" noRot="1" noChangeAspect="1" noMove="1" noResize="1" noEditPoints="1" noAdjustHandles="1" noChangeArrowheads="1" noChangeShapeType="1" noCrop="1"/>
              </p:cNvPicPr>
              <p:nvPr/>
            </p:nvPicPr>
            <p:blipFill>
              <a:blip r:embed="rId4"/>
              <a:stretch>
                <a:fillRect/>
              </a:stretch>
            </p:blipFill>
            <p:spPr>
              <a:xfrm>
                <a:off x="5199633" y="706312"/>
                <a:ext cx="2304219" cy="2361348"/>
              </a:xfrm>
              <a:prstGeom prst="rect">
                <a:avLst/>
              </a:prstGeom>
            </p:spPr>
          </p:pic>
        </mc:Fallback>
      </mc:AlternateContent>
    </p:spTree>
    <p:extLst>
      <p:ext uri="{BB962C8B-B14F-4D97-AF65-F5344CB8AC3E}">
        <p14:creationId xmlns:p14="http://schemas.microsoft.com/office/powerpoint/2010/main" val="255013522"/>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510C9632-BB6F-48EE-AB65-501878BA5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87"/>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6153" name="Freeform: Shape 6152">
            <a:extLst>
              <a:ext uri="{FF2B5EF4-FFF2-40B4-BE49-F238E27FC236}">
                <a16:creationId xmlns:a16="http://schemas.microsoft.com/office/drawing/2014/main" id="{4EC8AAB6-953B-4D29-9967-3C44D06BB4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6155" name="Freeform 5">
            <a:extLst>
              <a:ext uri="{FF2B5EF4-FFF2-40B4-BE49-F238E27FC236}">
                <a16:creationId xmlns:a16="http://schemas.microsoft.com/office/drawing/2014/main" id="{C89ED458-2326-40DC-9C7B-1A717B655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550A2F4F-46E0-1A3D-ED9E-66C58D4D425C}"/>
              </a:ext>
            </a:extLst>
          </p:cNvPr>
          <p:cNvSpPr>
            <a:spLocks noGrp="1"/>
          </p:cNvSpPr>
          <p:nvPr>
            <p:ph type="title"/>
          </p:nvPr>
        </p:nvSpPr>
        <p:spPr>
          <a:xfrm>
            <a:off x="1154955" y="973668"/>
            <a:ext cx="2942210" cy="1020232"/>
          </a:xfrm>
        </p:spPr>
        <p:txBody>
          <a:bodyPr>
            <a:normAutofit fontScale="90000"/>
          </a:bodyPr>
          <a:lstStyle/>
          <a:p>
            <a:pPr algn="ctr"/>
            <a:r>
              <a:rPr lang="en-CA" dirty="0">
                <a:solidFill>
                  <a:schemeClr val="tx1"/>
                </a:solidFill>
              </a:rPr>
              <a:t>Mileage VS Price</a:t>
            </a:r>
          </a:p>
        </p:txBody>
      </p:sp>
      <p:pic>
        <p:nvPicPr>
          <p:cNvPr id="6146" name="Picture 2" descr="Chart, histogram&#10;&#10;Description automatically generated">
            <a:extLst>
              <a:ext uri="{FF2B5EF4-FFF2-40B4-BE49-F238E27FC236}">
                <a16:creationId xmlns:a16="http://schemas.microsoft.com/office/drawing/2014/main" id="{12AF5324-DD8D-B076-4CF9-84EAF67A0F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9656" b="-1"/>
          <a:stretch/>
        </p:blipFill>
        <p:spPr bwMode="auto">
          <a:xfrm>
            <a:off x="5194607" y="803751"/>
            <a:ext cx="6391533" cy="5250498"/>
          </a:xfrm>
          <a:prstGeom prst="rect">
            <a:avLst/>
          </a:prstGeom>
          <a:noFill/>
          <a:extLst>
            <a:ext uri="{909E8E84-426E-40DD-AFC4-6F175D3DCCD1}">
              <a14:hiddenFill xmlns:a14="http://schemas.microsoft.com/office/drawing/2010/main">
                <a:solidFill>
                  <a:srgbClr val="FFFFFF"/>
                </a:solidFill>
              </a14:hiddenFill>
            </a:ext>
          </a:extLst>
        </p:spPr>
      </p:pic>
      <p:sp>
        <p:nvSpPr>
          <p:cNvPr id="6157" name="Rectangle 6156">
            <a:extLst>
              <a:ext uri="{FF2B5EF4-FFF2-40B4-BE49-F238E27FC236}">
                <a16:creationId xmlns:a16="http://schemas.microsoft.com/office/drawing/2014/main" id="{6F9D1DE6-E368-4F07-85F9-D5B767477D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159" name="Oval 6158">
            <a:extLst>
              <a:ext uri="{FF2B5EF4-FFF2-40B4-BE49-F238E27FC236}">
                <a16:creationId xmlns:a16="http://schemas.microsoft.com/office/drawing/2014/main" id="{F63B1F66-4ACE-4A01-8ADF-F175A9C35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6161" name="Oval 6160">
            <a:extLst>
              <a:ext uri="{FF2B5EF4-FFF2-40B4-BE49-F238E27FC236}">
                <a16:creationId xmlns:a16="http://schemas.microsoft.com/office/drawing/2014/main" id="{CF8448ED-9332-4A9B-8CAB-B1985E596E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89A29FB-4FB7-1A63-50F9-94901AE7C9FF}"/>
              </a:ext>
            </a:extLst>
          </p:cNvPr>
          <p:cNvSpPr>
            <a:spLocks noGrp="1"/>
          </p:cNvSpPr>
          <p:nvPr>
            <p:ph idx="1"/>
          </p:nvPr>
        </p:nvSpPr>
        <p:spPr>
          <a:xfrm>
            <a:off x="1154955" y="2120900"/>
            <a:ext cx="3133726" cy="3898900"/>
          </a:xfrm>
        </p:spPr>
        <p:txBody>
          <a:bodyPr>
            <a:normAutofit lnSpcReduction="10000"/>
          </a:bodyPr>
          <a:lstStyle/>
          <a:p>
            <a:pPr algn="just"/>
            <a:r>
              <a:rPr lang="en-US" dirty="0">
                <a:solidFill>
                  <a:schemeClr val="tx1"/>
                </a:solidFill>
              </a:rPr>
              <a:t>The price of a car tends to fall as the mileage of the vehicle increases since there is a negative relationship between the two. This is due to the fact that increased mileage denotes increased driving, which can result in increased wear and tear on the engine, gearbox, and other components.</a:t>
            </a:r>
            <a:endParaRPr lang="en-CA" dirty="0">
              <a:solidFill>
                <a:schemeClr val="tx1"/>
              </a:solidFill>
            </a:endParaRPr>
          </a:p>
        </p:txBody>
      </p:sp>
      <p:sp>
        <p:nvSpPr>
          <p:cNvPr id="6163" name="Freeform 5">
            <a:extLst>
              <a:ext uri="{FF2B5EF4-FFF2-40B4-BE49-F238E27FC236}">
                <a16:creationId xmlns:a16="http://schemas.microsoft.com/office/drawing/2014/main" id="{ED3A2261-1C75-40FF-8CD6-18C5900C1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mc:AlternateContent xmlns:mc="http://schemas.openxmlformats.org/markup-compatibility/2006">
        <mc:Choice xmlns:am3d="http://schemas.microsoft.com/office/drawing/2017/model3d" Requires="am3d">
          <p:graphicFrame>
            <p:nvGraphicFramePr>
              <p:cNvPr id="5" name="3D Model 4" descr="Gold coins">
                <a:extLst>
                  <a:ext uri="{FF2B5EF4-FFF2-40B4-BE49-F238E27FC236}">
                    <a16:creationId xmlns:a16="http://schemas.microsoft.com/office/drawing/2014/main" id="{C58306FE-FE17-4821-91B9-9050166259CE}"/>
                  </a:ext>
                </a:extLst>
              </p:cNvPr>
              <p:cNvGraphicFramePr>
                <a:graphicFrameLocks noChangeAspect="1"/>
              </p:cNvGraphicFramePr>
              <p:nvPr>
                <p:extLst>
                  <p:ext uri="{D42A27DB-BD31-4B8C-83A1-F6EECF244321}">
                    <p14:modId xmlns:p14="http://schemas.microsoft.com/office/powerpoint/2010/main" val="2473323025"/>
                  </p:ext>
                </p:extLst>
              </p:nvPr>
            </p:nvGraphicFramePr>
            <p:xfrm>
              <a:off x="8414369" y="805015"/>
              <a:ext cx="3386212" cy="2929645"/>
            </p:xfrm>
            <a:graphic>
              <a:graphicData uri="http://schemas.microsoft.com/office/drawing/2017/model3d">
                <am3d:model3d r:embed="rId3">
                  <am3d:spPr>
                    <a:xfrm>
                      <a:off x="0" y="0"/>
                      <a:ext cx="3386212" cy="2929645"/>
                    </a:xfrm>
                    <a:prstGeom prst="rect">
                      <a:avLst/>
                    </a:prstGeom>
                  </am3d:spPr>
                  <am3d:camera>
                    <am3d:pos x="0" y="0" z="66316102"/>
                    <am3d:up dx="0" dy="36000000" dz="0"/>
                    <am3d:lookAt x="0" y="0" z="0"/>
                    <am3d:perspective fov="2700000"/>
                  </am3d:camera>
                  <am3d:trans>
                    <am3d:meterPerModelUnit n="173461" d="1000000"/>
                    <am3d:preTrans dx="723681" dy="-10108787" dz="6133181"/>
                    <am3d:scale>
                      <am3d:sx n="1000000" d="1000000"/>
                      <am3d:sy n="1000000" d="1000000"/>
                      <am3d:sz n="1000000" d="1000000"/>
                    </am3d:scale>
                    <am3d:rot ax="6748999" ay="615778" az="9402512"/>
                    <am3d:postTrans dx="0" dy="0" dz="0"/>
                  </am3d:trans>
                  <am3d:raster rName="Office3DRenderer" rVer="16.0.8326">
                    <am3d:blip r:embed="rId4"/>
                  </am3d:raster>
                  <am3d:objViewport viewportSz="410911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Gold coins">
                <a:extLst>
                  <a:ext uri="{FF2B5EF4-FFF2-40B4-BE49-F238E27FC236}">
                    <a16:creationId xmlns:a16="http://schemas.microsoft.com/office/drawing/2014/main" id="{C58306FE-FE17-4821-91B9-9050166259CE}"/>
                  </a:ext>
                </a:extLst>
              </p:cNvPr>
              <p:cNvPicPr>
                <a:picLocks noGrp="1" noRot="1" noChangeAspect="1" noMove="1" noResize="1" noEditPoints="1" noAdjustHandles="1" noChangeArrowheads="1" noChangeShapeType="1" noCrop="1"/>
              </p:cNvPicPr>
              <p:nvPr/>
            </p:nvPicPr>
            <p:blipFill>
              <a:blip r:embed="rId4"/>
              <a:stretch>
                <a:fillRect/>
              </a:stretch>
            </p:blipFill>
            <p:spPr>
              <a:xfrm>
                <a:off x="8414369" y="805015"/>
                <a:ext cx="3386212" cy="2929645"/>
              </a:xfrm>
              <a:prstGeom prst="rect">
                <a:avLst/>
              </a:prstGeom>
            </p:spPr>
          </p:pic>
        </mc:Fallback>
      </mc:AlternateContent>
    </p:spTree>
    <p:extLst>
      <p:ext uri="{BB962C8B-B14F-4D97-AF65-F5344CB8AC3E}">
        <p14:creationId xmlns:p14="http://schemas.microsoft.com/office/powerpoint/2010/main" val="2107027688"/>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10C9632-BB6F-48EE-AB65-501878BA5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87"/>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2" name="Freeform: Shape 11">
            <a:extLst>
              <a:ext uri="{FF2B5EF4-FFF2-40B4-BE49-F238E27FC236}">
                <a16:creationId xmlns:a16="http://schemas.microsoft.com/office/drawing/2014/main" id="{4EC8AAB6-953B-4D29-9967-3C44D06BB4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4" name="Freeform 5">
            <a:extLst>
              <a:ext uri="{FF2B5EF4-FFF2-40B4-BE49-F238E27FC236}">
                <a16:creationId xmlns:a16="http://schemas.microsoft.com/office/drawing/2014/main" id="{C89ED458-2326-40DC-9C7B-1A717B655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1FE4B8C6-FE16-CA01-06DF-11D510BBAE85}"/>
              </a:ext>
            </a:extLst>
          </p:cNvPr>
          <p:cNvSpPr>
            <a:spLocks noGrp="1"/>
          </p:cNvSpPr>
          <p:nvPr>
            <p:ph type="title"/>
          </p:nvPr>
        </p:nvSpPr>
        <p:spPr>
          <a:xfrm>
            <a:off x="1154955" y="973668"/>
            <a:ext cx="2942210" cy="1020232"/>
          </a:xfrm>
        </p:spPr>
        <p:txBody>
          <a:bodyPr>
            <a:normAutofit/>
          </a:bodyPr>
          <a:lstStyle/>
          <a:p>
            <a:pPr algn="ctr"/>
            <a:r>
              <a:rPr lang="en-CA" dirty="0">
                <a:solidFill>
                  <a:schemeClr val="tx1"/>
                </a:solidFill>
              </a:rPr>
              <a:t>Result</a:t>
            </a:r>
          </a:p>
        </p:txBody>
      </p:sp>
      <p:sp>
        <p:nvSpPr>
          <p:cNvPr id="16" name="Rectangle 15">
            <a:extLst>
              <a:ext uri="{FF2B5EF4-FFF2-40B4-BE49-F238E27FC236}">
                <a16:creationId xmlns:a16="http://schemas.microsoft.com/office/drawing/2014/main" id="{6F9D1DE6-E368-4F07-85F9-D5B767477D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8" name="Oval 17">
            <a:extLst>
              <a:ext uri="{FF2B5EF4-FFF2-40B4-BE49-F238E27FC236}">
                <a16:creationId xmlns:a16="http://schemas.microsoft.com/office/drawing/2014/main" id="{F63B1F66-4ACE-4A01-8ADF-F175A9C35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a:extLst>
              <a:ext uri="{FF2B5EF4-FFF2-40B4-BE49-F238E27FC236}">
                <a16:creationId xmlns:a16="http://schemas.microsoft.com/office/drawing/2014/main" id="{CF8448ED-9332-4A9B-8CAB-B1985E596E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AF4C94EE-F4F5-4475-3AE3-44CFA2464718}"/>
              </a:ext>
            </a:extLst>
          </p:cNvPr>
          <p:cNvSpPr>
            <a:spLocks noGrp="1"/>
          </p:cNvSpPr>
          <p:nvPr>
            <p:ph idx="1"/>
          </p:nvPr>
        </p:nvSpPr>
        <p:spPr>
          <a:xfrm>
            <a:off x="1154955" y="2120900"/>
            <a:ext cx="3133726" cy="3898900"/>
          </a:xfrm>
        </p:spPr>
        <p:txBody>
          <a:bodyPr>
            <a:normAutofit/>
          </a:bodyPr>
          <a:lstStyle/>
          <a:p>
            <a:pPr algn="just"/>
            <a:r>
              <a:rPr lang="en-CA" dirty="0">
                <a:solidFill>
                  <a:schemeClr val="tx1"/>
                </a:solidFill>
              </a:rPr>
              <a:t>After cleaning and transforming the data, I have applied Random forest regression Model. </a:t>
            </a:r>
          </a:p>
          <a:p>
            <a:pPr algn="just"/>
            <a:r>
              <a:rPr lang="en-CA" dirty="0">
                <a:solidFill>
                  <a:schemeClr val="tx1"/>
                </a:solidFill>
              </a:rPr>
              <a:t>I have obtained 91.46% accuracy on validation data. </a:t>
            </a:r>
          </a:p>
        </p:txBody>
      </p:sp>
      <p:sp>
        <p:nvSpPr>
          <p:cNvPr id="22" name="Freeform 5">
            <a:extLst>
              <a:ext uri="{FF2B5EF4-FFF2-40B4-BE49-F238E27FC236}">
                <a16:creationId xmlns:a16="http://schemas.microsoft.com/office/drawing/2014/main" id="{ED3A2261-1C75-40FF-8CD6-18C5900C1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pic>
        <p:nvPicPr>
          <p:cNvPr id="5" name="Picture 4" descr="Graphical user interface, text, application, email&#10;&#10;Description automatically generated">
            <a:extLst>
              <a:ext uri="{FF2B5EF4-FFF2-40B4-BE49-F238E27FC236}">
                <a16:creationId xmlns:a16="http://schemas.microsoft.com/office/drawing/2014/main" id="{38B3631E-0966-4643-5D6B-CDB47454FD84}"/>
              </a:ext>
            </a:extLst>
          </p:cNvPr>
          <p:cNvPicPr>
            <a:picLocks noChangeAspect="1"/>
          </p:cNvPicPr>
          <p:nvPr/>
        </p:nvPicPr>
        <p:blipFill rotWithShape="1">
          <a:blip r:embed="rId2"/>
          <a:srcRect l="5094" r="46822"/>
          <a:stretch/>
        </p:blipFill>
        <p:spPr>
          <a:xfrm>
            <a:off x="5142960" y="769302"/>
            <a:ext cx="6391533" cy="5250498"/>
          </a:xfrm>
          <a:prstGeom prst="rect">
            <a:avLst/>
          </a:prstGeom>
        </p:spPr>
      </p:pic>
    </p:spTree>
    <p:extLst>
      <p:ext uri="{BB962C8B-B14F-4D97-AF65-F5344CB8AC3E}">
        <p14:creationId xmlns:p14="http://schemas.microsoft.com/office/powerpoint/2010/main" val="621083304"/>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46" name="Rectangle 45">
            <a:extLst>
              <a:ext uri="{FF2B5EF4-FFF2-40B4-BE49-F238E27FC236}">
                <a16:creationId xmlns:a16="http://schemas.microsoft.com/office/drawing/2014/main" id="{85F279D6-ED25-4D3F-9479-8ABB21867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38D0B1B4-C487-47EF-B7D0-421066454C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275" y="643466"/>
            <a:ext cx="1970939" cy="5571067"/>
          </a:xfrm>
          <a:custGeom>
            <a:avLst/>
            <a:gdLst>
              <a:gd name="connsiteX0" fmla="*/ 0 w 1970939"/>
              <a:gd name="connsiteY0" fmla="*/ 0 h 5571067"/>
              <a:gd name="connsiteX1" fmla="*/ 1774861 w 1970939"/>
              <a:gd name="connsiteY1" fmla="*/ 0 h 5571067"/>
              <a:gd name="connsiteX2" fmla="*/ 1780256 w 1970939"/>
              <a:gd name="connsiteY2" fmla="*/ 32931 h 5571067"/>
              <a:gd name="connsiteX3" fmla="*/ 1802197 w 1970939"/>
              <a:gd name="connsiteY3" fmla="*/ 170349 h 5571067"/>
              <a:gd name="connsiteX4" fmla="*/ 1820981 w 1970939"/>
              <a:gd name="connsiteY4" fmla="*/ 308372 h 5571067"/>
              <a:gd name="connsiteX5" fmla="*/ 1839923 w 1970939"/>
              <a:gd name="connsiteY5" fmla="*/ 445791 h 5571067"/>
              <a:gd name="connsiteX6" fmla="*/ 1857602 w 1970939"/>
              <a:gd name="connsiteY6" fmla="*/ 583814 h 5571067"/>
              <a:gd name="connsiteX7" fmla="*/ 1872756 w 1970939"/>
              <a:gd name="connsiteY7" fmla="*/ 720022 h 5571067"/>
              <a:gd name="connsiteX8" fmla="*/ 1887120 w 1970939"/>
              <a:gd name="connsiteY8" fmla="*/ 858046 h 5571067"/>
              <a:gd name="connsiteX9" fmla="*/ 1900223 w 1970939"/>
              <a:gd name="connsiteY9" fmla="*/ 995464 h 5571067"/>
              <a:gd name="connsiteX10" fmla="*/ 1911588 w 1970939"/>
              <a:gd name="connsiteY10" fmla="*/ 1130461 h 5571067"/>
              <a:gd name="connsiteX11" fmla="*/ 1922953 w 1970939"/>
              <a:gd name="connsiteY11" fmla="*/ 1267274 h 5571067"/>
              <a:gd name="connsiteX12" fmla="*/ 1932424 w 1970939"/>
              <a:gd name="connsiteY12" fmla="*/ 1402271 h 5571067"/>
              <a:gd name="connsiteX13" fmla="*/ 1939842 w 1970939"/>
              <a:gd name="connsiteY13" fmla="*/ 1537267 h 5571067"/>
              <a:gd name="connsiteX14" fmla="*/ 1947577 w 1970939"/>
              <a:gd name="connsiteY14" fmla="*/ 1671659 h 5571067"/>
              <a:gd name="connsiteX15" fmla="*/ 1954049 w 1970939"/>
              <a:gd name="connsiteY15" fmla="*/ 1804840 h 5571067"/>
              <a:gd name="connsiteX16" fmla="*/ 1958627 w 1970939"/>
              <a:gd name="connsiteY16" fmla="*/ 1936810 h 5571067"/>
              <a:gd name="connsiteX17" fmla="*/ 1962573 w 1970939"/>
              <a:gd name="connsiteY17" fmla="*/ 2068780 h 5571067"/>
              <a:gd name="connsiteX18" fmla="*/ 1966361 w 1970939"/>
              <a:gd name="connsiteY18" fmla="*/ 2199539 h 5571067"/>
              <a:gd name="connsiteX19" fmla="*/ 1968098 w 1970939"/>
              <a:gd name="connsiteY19" fmla="*/ 2328482 h 5571067"/>
              <a:gd name="connsiteX20" fmla="*/ 1969992 w 1970939"/>
              <a:gd name="connsiteY20" fmla="*/ 2457425 h 5571067"/>
              <a:gd name="connsiteX21" fmla="*/ 1970939 w 1970939"/>
              <a:gd name="connsiteY21" fmla="*/ 2584552 h 5571067"/>
              <a:gd name="connsiteX22" fmla="*/ 1969992 w 1970939"/>
              <a:gd name="connsiteY22" fmla="*/ 2710469 h 5571067"/>
              <a:gd name="connsiteX23" fmla="*/ 1969992 w 1970939"/>
              <a:gd name="connsiteY23" fmla="*/ 2835174 h 5571067"/>
              <a:gd name="connsiteX24" fmla="*/ 1968098 w 1970939"/>
              <a:gd name="connsiteY24" fmla="*/ 2958669 h 5571067"/>
              <a:gd name="connsiteX25" fmla="*/ 1965256 w 1970939"/>
              <a:gd name="connsiteY25" fmla="*/ 3079742 h 5571067"/>
              <a:gd name="connsiteX26" fmla="*/ 1962573 w 1970939"/>
              <a:gd name="connsiteY26" fmla="*/ 3199605 h 5571067"/>
              <a:gd name="connsiteX27" fmla="*/ 1959574 w 1970939"/>
              <a:gd name="connsiteY27" fmla="*/ 3317046 h 5571067"/>
              <a:gd name="connsiteX28" fmla="*/ 1954996 w 1970939"/>
              <a:gd name="connsiteY28" fmla="*/ 3433882 h 5571067"/>
              <a:gd name="connsiteX29" fmla="*/ 1950103 w 1970939"/>
              <a:gd name="connsiteY29" fmla="*/ 3548902 h 5571067"/>
              <a:gd name="connsiteX30" fmla="*/ 1945683 w 1970939"/>
              <a:gd name="connsiteY30" fmla="*/ 3661500 h 5571067"/>
              <a:gd name="connsiteX31" fmla="*/ 1933213 w 1970939"/>
              <a:gd name="connsiteY31" fmla="*/ 3881248 h 5571067"/>
              <a:gd name="connsiteX32" fmla="*/ 1919953 w 1970939"/>
              <a:gd name="connsiteY32" fmla="*/ 4091916 h 5571067"/>
              <a:gd name="connsiteX33" fmla="*/ 1906063 w 1970939"/>
              <a:gd name="connsiteY33" fmla="*/ 4294109 h 5571067"/>
              <a:gd name="connsiteX34" fmla="*/ 1890751 w 1970939"/>
              <a:gd name="connsiteY34" fmla="*/ 4485405 h 5571067"/>
              <a:gd name="connsiteX35" fmla="*/ 1874809 w 1970939"/>
              <a:gd name="connsiteY35" fmla="*/ 4668226 h 5571067"/>
              <a:gd name="connsiteX36" fmla="*/ 1857602 w 1970939"/>
              <a:gd name="connsiteY36" fmla="*/ 4837728 h 5571067"/>
              <a:gd name="connsiteX37" fmla="*/ 1840713 w 1970939"/>
              <a:gd name="connsiteY37" fmla="*/ 4996940 h 5571067"/>
              <a:gd name="connsiteX38" fmla="*/ 1823823 w 1970939"/>
              <a:gd name="connsiteY38" fmla="*/ 5143439 h 5571067"/>
              <a:gd name="connsiteX39" fmla="*/ 1807880 w 1970939"/>
              <a:gd name="connsiteY39" fmla="*/ 5277830 h 5571067"/>
              <a:gd name="connsiteX40" fmla="*/ 1792726 w 1970939"/>
              <a:gd name="connsiteY40" fmla="*/ 5397087 h 5571067"/>
              <a:gd name="connsiteX41" fmla="*/ 1778362 w 1970939"/>
              <a:gd name="connsiteY41" fmla="*/ 5504843 h 5571067"/>
              <a:gd name="connsiteX42" fmla="*/ 1769613 w 1970939"/>
              <a:gd name="connsiteY42" fmla="*/ 5571067 h 5571067"/>
              <a:gd name="connsiteX43" fmla="*/ 0 w 1970939"/>
              <a:gd name="connsiteY43" fmla="*/ 5571067 h 557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70939" h="5571067">
                <a:moveTo>
                  <a:pt x="0" y="0"/>
                </a:moveTo>
                <a:lnTo>
                  <a:pt x="1774861" y="0"/>
                </a:lnTo>
                <a:lnTo>
                  <a:pt x="1780256" y="32931"/>
                </a:lnTo>
                <a:lnTo>
                  <a:pt x="1802197" y="170349"/>
                </a:lnTo>
                <a:lnTo>
                  <a:pt x="1820981" y="308372"/>
                </a:lnTo>
                <a:lnTo>
                  <a:pt x="1839923" y="445791"/>
                </a:lnTo>
                <a:lnTo>
                  <a:pt x="1857602" y="583814"/>
                </a:lnTo>
                <a:lnTo>
                  <a:pt x="1872756" y="720022"/>
                </a:lnTo>
                <a:lnTo>
                  <a:pt x="1887120" y="858046"/>
                </a:lnTo>
                <a:lnTo>
                  <a:pt x="1900223" y="995464"/>
                </a:lnTo>
                <a:lnTo>
                  <a:pt x="1911588" y="1130461"/>
                </a:lnTo>
                <a:lnTo>
                  <a:pt x="1922953" y="1267274"/>
                </a:lnTo>
                <a:lnTo>
                  <a:pt x="1932424" y="1402271"/>
                </a:lnTo>
                <a:lnTo>
                  <a:pt x="1939842" y="1537267"/>
                </a:lnTo>
                <a:lnTo>
                  <a:pt x="1947577" y="1671659"/>
                </a:lnTo>
                <a:lnTo>
                  <a:pt x="1954049" y="1804840"/>
                </a:lnTo>
                <a:lnTo>
                  <a:pt x="1958627" y="1936810"/>
                </a:lnTo>
                <a:lnTo>
                  <a:pt x="1962573" y="2068780"/>
                </a:lnTo>
                <a:lnTo>
                  <a:pt x="1966361" y="2199539"/>
                </a:lnTo>
                <a:lnTo>
                  <a:pt x="1968098" y="2328482"/>
                </a:lnTo>
                <a:lnTo>
                  <a:pt x="1969992" y="2457425"/>
                </a:lnTo>
                <a:lnTo>
                  <a:pt x="1970939" y="2584552"/>
                </a:lnTo>
                <a:lnTo>
                  <a:pt x="1969992" y="2710469"/>
                </a:lnTo>
                <a:lnTo>
                  <a:pt x="1969992" y="2835174"/>
                </a:lnTo>
                <a:lnTo>
                  <a:pt x="1968098" y="2958669"/>
                </a:lnTo>
                <a:lnTo>
                  <a:pt x="1965256" y="3079742"/>
                </a:lnTo>
                <a:lnTo>
                  <a:pt x="1962573" y="3199605"/>
                </a:lnTo>
                <a:lnTo>
                  <a:pt x="1959574" y="3317046"/>
                </a:lnTo>
                <a:lnTo>
                  <a:pt x="1954996" y="3433882"/>
                </a:lnTo>
                <a:lnTo>
                  <a:pt x="1950103" y="3548902"/>
                </a:lnTo>
                <a:lnTo>
                  <a:pt x="1945683" y="3661500"/>
                </a:lnTo>
                <a:lnTo>
                  <a:pt x="1933213" y="3881248"/>
                </a:lnTo>
                <a:lnTo>
                  <a:pt x="1919953" y="4091916"/>
                </a:lnTo>
                <a:lnTo>
                  <a:pt x="1906063" y="4294109"/>
                </a:lnTo>
                <a:lnTo>
                  <a:pt x="1890751" y="4485405"/>
                </a:lnTo>
                <a:lnTo>
                  <a:pt x="1874809" y="4668226"/>
                </a:lnTo>
                <a:lnTo>
                  <a:pt x="1857602" y="4837728"/>
                </a:lnTo>
                <a:lnTo>
                  <a:pt x="1840713" y="4996940"/>
                </a:lnTo>
                <a:lnTo>
                  <a:pt x="1823823" y="5143439"/>
                </a:lnTo>
                <a:lnTo>
                  <a:pt x="1807880" y="5277830"/>
                </a:lnTo>
                <a:lnTo>
                  <a:pt x="1792726" y="5397087"/>
                </a:lnTo>
                <a:lnTo>
                  <a:pt x="1778362" y="5504843"/>
                </a:lnTo>
                <a:lnTo>
                  <a:pt x="1769613" y="5571067"/>
                </a:lnTo>
                <a:lnTo>
                  <a:pt x="0" y="5571067"/>
                </a:lnTo>
                <a:close/>
              </a:path>
            </a:pathLst>
          </a:custGeom>
          <a:ln>
            <a:noFill/>
          </a:ln>
        </p:spPr>
        <p:style>
          <a:lnRef idx="2">
            <a:schemeClr val="accent1">
              <a:shade val="50000"/>
            </a:schemeClr>
          </a:lnRef>
          <a:fillRef idx="1002">
            <a:schemeClr val="dk2"/>
          </a:fillRef>
          <a:effectRef idx="0">
            <a:schemeClr val="accent1"/>
          </a:effectRef>
          <a:fontRef idx="minor">
            <a:schemeClr val="lt1"/>
          </a:fontRef>
        </p:style>
        <p:txBody>
          <a:bodyPr wrap="square">
            <a:noAutofit/>
          </a:bodyPr>
          <a:lstStyle/>
          <a:p>
            <a:endParaRPr lang="en-US" dirty="0"/>
          </a:p>
        </p:txBody>
      </p:sp>
      <p:sp>
        <p:nvSpPr>
          <p:cNvPr id="50" name="Freeform: Shape 49">
            <a:extLst>
              <a:ext uri="{FF2B5EF4-FFF2-40B4-BE49-F238E27FC236}">
                <a16:creationId xmlns:a16="http://schemas.microsoft.com/office/drawing/2014/main" id="{0214736A-03B2-4B91-B0AF-B21213F3B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969335" y="1702087"/>
            <a:ext cx="3209207" cy="612850"/>
          </a:xfrm>
          <a:custGeom>
            <a:avLst/>
            <a:gdLst>
              <a:gd name="connsiteX0" fmla="*/ 3195151 w 3209207"/>
              <a:gd name="connsiteY0" fmla="*/ 612847 h 612850"/>
              <a:gd name="connsiteX1" fmla="*/ 3029871 w 3209207"/>
              <a:gd name="connsiteY1" fmla="*/ 611146 h 612850"/>
              <a:gd name="connsiteX2" fmla="*/ 2949639 w 3209207"/>
              <a:gd name="connsiteY2" fmla="*/ 608906 h 612850"/>
              <a:gd name="connsiteX3" fmla="*/ 2978018 w 3209207"/>
              <a:gd name="connsiteY3" fmla="*/ 258115 h 612850"/>
              <a:gd name="connsiteX4" fmla="*/ 2944764 w 3209207"/>
              <a:gd name="connsiteY4" fmla="*/ 260801 h 612850"/>
              <a:gd name="connsiteX5" fmla="*/ 2806036 w 3209207"/>
              <a:gd name="connsiteY5" fmla="*/ 271446 h 612850"/>
              <a:gd name="connsiteX6" fmla="*/ 2666958 w 3209207"/>
              <a:gd name="connsiteY6" fmla="*/ 278917 h 612850"/>
              <a:gd name="connsiteX7" fmla="*/ 2528469 w 3209207"/>
              <a:gd name="connsiteY7" fmla="*/ 286593 h 612850"/>
              <a:gd name="connsiteX8" fmla="*/ 2389479 w 3209207"/>
              <a:gd name="connsiteY8" fmla="*/ 292970 h 612850"/>
              <a:gd name="connsiteX9" fmla="*/ 2252501 w 3209207"/>
              <a:gd name="connsiteY9" fmla="*/ 296993 h 612850"/>
              <a:gd name="connsiteX10" fmla="*/ 2113775 w 3209207"/>
              <a:gd name="connsiteY10" fmla="*/ 300086 h 612850"/>
              <a:gd name="connsiteX11" fmla="*/ 1975755 w 3209207"/>
              <a:gd name="connsiteY11" fmla="*/ 301980 h 612850"/>
              <a:gd name="connsiteX12" fmla="*/ 1840287 w 3209207"/>
              <a:gd name="connsiteY12" fmla="*/ 302348 h 612850"/>
              <a:gd name="connsiteX13" fmla="*/ 1703009 w 3209207"/>
              <a:gd name="connsiteY13" fmla="*/ 302570 h 612850"/>
              <a:gd name="connsiteX14" fmla="*/ 1567693 w 3209207"/>
              <a:gd name="connsiteY14" fmla="*/ 301063 h 612850"/>
              <a:gd name="connsiteX15" fmla="*/ 1432543 w 3209207"/>
              <a:gd name="connsiteY15" fmla="*/ 297523 h 612850"/>
              <a:gd name="connsiteX16" fmla="*/ 1297969 w 3209207"/>
              <a:gd name="connsiteY16" fmla="*/ 294345 h 612850"/>
              <a:gd name="connsiteX17" fmla="*/ 1164703 w 3209207"/>
              <a:gd name="connsiteY17" fmla="*/ 290015 h 612850"/>
              <a:gd name="connsiteX18" fmla="*/ 1032796 w 3209207"/>
              <a:gd name="connsiteY18" fmla="*/ 283907 h 612850"/>
              <a:gd name="connsiteX19" fmla="*/ 900940 w 3209207"/>
              <a:gd name="connsiteY19" fmla="*/ 277172 h 612850"/>
              <a:gd name="connsiteX20" fmla="*/ 770303 w 3209207"/>
              <a:gd name="connsiteY20" fmla="*/ 270380 h 612850"/>
              <a:gd name="connsiteX21" fmla="*/ 641641 w 3209207"/>
              <a:gd name="connsiteY21" fmla="*/ 261702 h 612850"/>
              <a:gd name="connsiteX22" fmla="*/ 512966 w 3209207"/>
              <a:gd name="connsiteY22" fmla="*/ 253180 h 612850"/>
              <a:gd name="connsiteX23" fmla="*/ 386177 w 3209207"/>
              <a:gd name="connsiteY23" fmla="*/ 243867 h 612850"/>
              <a:gd name="connsiteX24" fmla="*/ 260746 w 3209207"/>
              <a:gd name="connsiteY24" fmla="*/ 232775 h 612850"/>
              <a:gd name="connsiteX25" fmla="*/ 136447 w 3209207"/>
              <a:gd name="connsiteY25" fmla="*/ 222719 h 612850"/>
              <a:gd name="connsiteX26" fmla="*/ 13506 w 3209207"/>
              <a:gd name="connsiteY26" fmla="*/ 210885 h 612850"/>
              <a:gd name="connsiteX27" fmla="*/ 0 w 3209207"/>
              <a:gd name="connsiteY27" fmla="*/ 209475 h 612850"/>
              <a:gd name="connsiteX28" fmla="*/ 40844 w 3209207"/>
              <a:gd name="connsiteY28" fmla="*/ 212313 h 612850"/>
              <a:gd name="connsiteX29" fmla="*/ 132211 w 3209207"/>
              <a:gd name="connsiteY29" fmla="*/ 216946 h 612850"/>
              <a:gd name="connsiteX30" fmla="*/ 225585 w 3209207"/>
              <a:gd name="connsiteY30" fmla="*/ 221811 h 612850"/>
              <a:gd name="connsiteX31" fmla="*/ 320298 w 3209207"/>
              <a:gd name="connsiteY31" fmla="*/ 226444 h 612850"/>
              <a:gd name="connsiteX32" fmla="*/ 415680 w 3209207"/>
              <a:gd name="connsiteY32" fmla="*/ 229340 h 612850"/>
              <a:gd name="connsiteX33" fmla="*/ 512735 w 3209207"/>
              <a:gd name="connsiteY33" fmla="*/ 232120 h 612850"/>
              <a:gd name="connsiteX34" fmla="*/ 611464 w 3209207"/>
              <a:gd name="connsiteY34" fmla="*/ 235015 h 612850"/>
              <a:gd name="connsiteX35" fmla="*/ 711532 w 3209207"/>
              <a:gd name="connsiteY35" fmla="*/ 236985 h 612850"/>
              <a:gd name="connsiteX36" fmla="*/ 812604 w 3209207"/>
              <a:gd name="connsiteY36" fmla="*/ 236985 h 612850"/>
              <a:gd name="connsiteX37" fmla="*/ 915014 w 3209207"/>
              <a:gd name="connsiteY37" fmla="*/ 237795 h 612850"/>
              <a:gd name="connsiteX38" fmla="*/ 1018428 w 3209207"/>
              <a:gd name="connsiteY38" fmla="*/ 236985 h 612850"/>
              <a:gd name="connsiteX39" fmla="*/ 1122847 w 3209207"/>
              <a:gd name="connsiteY39" fmla="*/ 235015 h 612850"/>
              <a:gd name="connsiteX40" fmla="*/ 1227600 w 3209207"/>
              <a:gd name="connsiteY40" fmla="*/ 233162 h 612850"/>
              <a:gd name="connsiteX41" fmla="*/ 1333692 w 3209207"/>
              <a:gd name="connsiteY41" fmla="*/ 229340 h 612850"/>
              <a:gd name="connsiteX42" fmla="*/ 1441122 w 3209207"/>
              <a:gd name="connsiteY42" fmla="*/ 225634 h 612850"/>
              <a:gd name="connsiteX43" fmla="*/ 1547883 w 3209207"/>
              <a:gd name="connsiteY43" fmla="*/ 220769 h 612850"/>
              <a:gd name="connsiteX44" fmla="*/ 1655983 w 3209207"/>
              <a:gd name="connsiteY44" fmla="*/ 214282 h 612850"/>
              <a:gd name="connsiteX45" fmla="*/ 1765421 w 3209207"/>
              <a:gd name="connsiteY45" fmla="*/ 206638 h 612850"/>
              <a:gd name="connsiteX46" fmla="*/ 1874860 w 3209207"/>
              <a:gd name="connsiteY46" fmla="*/ 199108 h 612850"/>
              <a:gd name="connsiteX47" fmla="*/ 1984299 w 3209207"/>
              <a:gd name="connsiteY47" fmla="*/ 189495 h 612850"/>
              <a:gd name="connsiteX48" fmla="*/ 2095745 w 3209207"/>
              <a:gd name="connsiteY48" fmla="*/ 178144 h 612850"/>
              <a:gd name="connsiteX49" fmla="*/ 2205184 w 3209207"/>
              <a:gd name="connsiteY49" fmla="*/ 166793 h 612850"/>
              <a:gd name="connsiteX50" fmla="*/ 2316631 w 3209207"/>
              <a:gd name="connsiteY50" fmla="*/ 153472 h 612850"/>
              <a:gd name="connsiteX51" fmla="*/ 2429081 w 3209207"/>
              <a:gd name="connsiteY51" fmla="*/ 139226 h 612850"/>
              <a:gd name="connsiteX52" fmla="*/ 2539523 w 3209207"/>
              <a:gd name="connsiteY52" fmla="*/ 124052 h 612850"/>
              <a:gd name="connsiteX53" fmla="*/ 2651305 w 3209207"/>
              <a:gd name="connsiteY53" fmla="*/ 106215 h 612850"/>
              <a:gd name="connsiteX54" fmla="*/ 2763086 w 3209207"/>
              <a:gd name="connsiteY54" fmla="*/ 87219 h 612850"/>
              <a:gd name="connsiteX55" fmla="*/ 2874867 w 3209207"/>
              <a:gd name="connsiteY55" fmla="*/ 68339 h 612850"/>
              <a:gd name="connsiteX56" fmla="*/ 2986314 w 3209207"/>
              <a:gd name="connsiteY56" fmla="*/ 46331 h 612850"/>
              <a:gd name="connsiteX57" fmla="*/ 3097760 w 3209207"/>
              <a:gd name="connsiteY57" fmla="*/ 23629 h 612850"/>
              <a:gd name="connsiteX58" fmla="*/ 3209207 w 3209207"/>
              <a:gd name="connsiteY58" fmla="*/ 0 h 612850"/>
              <a:gd name="connsiteX59" fmla="*/ 3195151 w 3209207"/>
              <a:gd name="connsiteY59" fmla="*/ 612847 h 6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209207" h="612850">
                <a:moveTo>
                  <a:pt x="3195151" y="612847"/>
                </a:moveTo>
                <a:cubicBezTo>
                  <a:pt x="3144238" y="612898"/>
                  <a:pt x="3088941" y="612318"/>
                  <a:pt x="3029871" y="611146"/>
                </a:cubicBezTo>
                <a:lnTo>
                  <a:pt x="2949639" y="608906"/>
                </a:lnTo>
                <a:lnTo>
                  <a:pt x="2978018" y="258115"/>
                </a:lnTo>
                <a:lnTo>
                  <a:pt x="2944764" y="260801"/>
                </a:lnTo>
                <a:lnTo>
                  <a:pt x="2806036" y="271446"/>
                </a:lnTo>
                <a:lnTo>
                  <a:pt x="2666958" y="278917"/>
                </a:lnTo>
                <a:lnTo>
                  <a:pt x="2528469" y="286593"/>
                </a:lnTo>
                <a:lnTo>
                  <a:pt x="2389479" y="292970"/>
                </a:lnTo>
                <a:lnTo>
                  <a:pt x="2252501" y="296993"/>
                </a:lnTo>
                <a:lnTo>
                  <a:pt x="2113775" y="300086"/>
                </a:lnTo>
                <a:lnTo>
                  <a:pt x="1975755" y="301980"/>
                </a:lnTo>
                <a:lnTo>
                  <a:pt x="1840287" y="302348"/>
                </a:lnTo>
                <a:lnTo>
                  <a:pt x="1703009" y="302570"/>
                </a:lnTo>
                <a:lnTo>
                  <a:pt x="1567693" y="301063"/>
                </a:lnTo>
                <a:lnTo>
                  <a:pt x="1432543" y="297523"/>
                </a:lnTo>
                <a:lnTo>
                  <a:pt x="1297969" y="294345"/>
                </a:lnTo>
                <a:lnTo>
                  <a:pt x="1164703" y="290015"/>
                </a:lnTo>
                <a:lnTo>
                  <a:pt x="1032796" y="283907"/>
                </a:lnTo>
                <a:lnTo>
                  <a:pt x="900940" y="277172"/>
                </a:lnTo>
                <a:lnTo>
                  <a:pt x="770303" y="270380"/>
                </a:lnTo>
                <a:lnTo>
                  <a:pt x="641641" y="261702"/>
                </a:lnTo>
                <a:lnTo>
                  <a:pt x="512966" y="253180"/>
                </a:lnTo>
                <a:lnTo>
                  <a:pt x="386177" y="243867"/>
                </a:lnTo>
                <a:lnTo>
                  <a:pt x="260746" y="232775"/>
                </a:lnTo>
                <a:lnTo>
                  <a:pt x="136447" y="222719"/>
                </a:lnTo>
                <a:lnTo>
                  <a:pt x="13506" y="210885"/>
                </a:lnTo>
                <a:lnTo>
                  <a:pt x="0" y="209475"/>
                </a:lnTo>
                <a:lnTo>
                  <a:pt x="40844" y="212313"/>
                </a:lnTo>
                <a:lnTo>
                  <a:pt x="132211" y="216946"/>
                </a:lnTo>
                <a:lnTo>
                  <a:pt x="225585" y="221811"/>
                </a:lnTo>
                <a:lnTo>
                  <a:pt x="320298" y="226444"/>
                </a:lnTo>
                <a:lnTo>
                  <a:pt x="415680" y="229340"/>
                </a:lnTo>
                <a:lnTo>
                  <a:pt x="512735" y="232120"/>
                </a:lnTo>
                <a:lnTo>
                  <a:pt x="611464" y="235015"/>
                </a:lnTo>
                <a:lnTo>
                  <a:pt x="711532" y="236985"/>
                </a:lnTo>
                <a:lnTo>
                  <a:pt x="812604" y="236985"/>
                </a:lnTo>
                <a:lnTo>
                  <a:pt x="915014" y="237795"/>
                </a:lnTo>
                <a:lnTo>
                  <a:pt x="1018428" y="236985"/>
                </a:lnTo>
                <a:lnTo>
                  <a:pt x="1122847" y="235015"/>
                </a:lnTo>
                <a:lnTo>
                  <a:pt x="1227600" y="233162"/>
                </a:lnTo>
                <a:lnTo>
                  <a:pt x="1333692" y="229340"/>
                </a:lnTo>
                <a:lnTo>
                  <a:pt x="1441122" y="225634"/>
                </a:lnTo>
                <a:lnTo>
                  <a:pt x="1547883" y="220769"/>
                </a:lnTo>
                <a:lnTo>
                  <a:pt x="1655983" y="214282"/>
                </a:lnTo>
                <a:lnTo>
                  <a:pt x="1765421" y="206638"/>
                </a:lnTo>
                <a:lnTo>
                  <a:pt x="1874860" y="199108"/>
                </a:lnTo>
                <a:lnTo>
                  <a:pt x="1984299" y="189495"/>
                </a:lnTo>
                <a:lnTo>
                  <a:pt x="2095745" y="178144"/>
                </a:lnTo>
                <a:lnTo>
                  <a:pt x="2205184" y="166793"/>
                </a:lnTo>
                <a:lnTo>
                  <a:pt x="2316631" y="153472"/>
                </a:lnTo>
                <a:lnTo>
                  <a:pt x="2429081" y="139226"/>
                </a:lnTo>
                <a:lnTo>
                  <a:pt x="2539523" y="124052"/>
                </a:lnTo>
                <a:lnTo>
                  <a:pt x="2651305" y="106215"/>
                </a:lnTo>
                <a:lnTo>
                  <a:pt x="2763086" y="87219"/>
                </a:lnTo>
                <a:lnTo>
                  <a:pt x="2874867" y="68339"/>
                </a:lnTo>
                <a:lnTo>
                  <a:pt x="2986314" y="46331"/>
                </a:lnTo>
                <a:lnTo>
                  <a:pt x="3097760" y="23629"/>
                </a:lnTo>
                <a:lnTo>
                  <a:pt x="3209207" y="0"/>
                </a:lnTo>
                <a:cubicBezTo>
                  <a:pt x="3198832" y="386055"/>
                  <a:pt x="3205525" y="226792"/>
                  <a:pt x="3195151" y="612847"/>
                </a:cubicBezTo>
                <a:close/>
              </a:path>
            </a:pathLst>
          </a:custGeom>
          <a:solidFill>
            <a:schemeClr val="bg1">
              <a:alpha val="20000"/>
            </a:schemeClr>
          </a:solidFill>
          <a:ln>
            <a:noFill/>
          </a:ln>
        </p:spPr>
        <p:txBody>
          <a:bodyPr wrap="square">
            <a:noAutofit/>
          </a:bodyPr>
          <a:lstStyle/>
          <a:p>
            <a:endParaRPr lang="en-US" dirty="0"/>
          </a:p>
        </p:txBody>
      </p:sp>
      <p:pic>
        <p:nvPicPr>
          <p:cNvPr id="6" name="Picture 5" descr="A picture containing text&#10;&#10;Description automatically generated">
            <a:extLst>
              <a:ext uri="{FF2B5EF4-FFF2-40B4-BE49-F238E27FC236}">
                <a16:creationId xmlns:a16="http://schemas.microsoft.com/office/drawing/2014/main" id="{E91E9083-CB8C-7529-32E7-2BD9EA9AD027}"/>
              </a:ext>
            </a:extLst>
          </p:cNvPr>
          <p:cNvPicPr>
            <a:picLocks noChangeAspect="1"/>
          </p:cNvPicPr>
          <p:nvPr/>
        </p:nvPicPr>
        <p:blipFill rotWithShape="1">
          <a:blip r:embed="rId2">
            <a:extLst>
              <a:ext uri="{28A0092B-C50C-407E-A947-70E740481C1C}">
                <a14:useLocalDpi xmlns:a14="http://schemas.microsoft.com/office/drawing/2010/main" val="0"/>
              </a:ext>
            </a:extLst>
          </a:blip>
          <a:srcRect l="3903"/>
          <a:stretch/>
        </p:blipFill>
        <p:spPr>
          <a:xfrm>
            <a:off x="3385098" y="643466"/>
            <a:ext cx="7787095" cy="5571067"/>
          </a:xfrm>
          <a:prstGeom prst="rect">
            <a:avLst/>
          </a:prstGeom>
        </p:spPr>
      </p:pic>
    </p:spTree>
    <p:extLst>
      <p:ext uri="{BB962C8B-B14F-4D97-AF65-F5344CB8AC3E}">
        <p14:creationId xmlns:p14="http://schemas.microsoft.com/office/powerpoint/2010/main" val="2997165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5C339-2878-F52C-4F33-B3DC2E01EE34}"/>
              </a:ext>
            </a:extLst>
          </p:cNvPr>
          <p:cNvSpPr>
            <a:spLocks noGrp="1"/>
          </p:cNvSpPr>
          <p:nvPr>
            <p:ph type="title"/>
          </p:nvPr>
        </p:nvSpPr>
        <p:spPr/>
        <p:txBody>
          <a:bodyPr/>
          <a:lstStyle/>
          <a:p>
            <a:pPr algn="ctr"/>
            <a:r>
              <a:rPr lang="en-IN" dirty="0"/>
              <a:t>Background/Motivation</a:t>
            </a:r>
          </a:p>
        </p:txBody>
      </p:sp>
      <p:sp>
        <p:nvSpPr>
          <p:cNvPr id="3" name="Content Placeholder 2">
            <a:extLst>
              <a:ext uri="{FF2B5EF4-FFF2-40B4-BE49-F238E27FC236}">
                <a16:creationId xmlns:a16="http://schemas.microsoft.com/office/drawing/2014/main" id="{90B30E43-69BC-6279-0624-D656CA019A43}"/>
              </a:ext>
            </a:extLst>
          </p:cNvPr>
          <p:cNvSpPr>
            <a:spLocks noGrp="1"/>
          </p:cNvSpPr>
          <p:nvPr>
            <p:ph idx="1"/>
          </p:nvPr>
        </p:nvSpPr>
        <p:spPr>
          <a:xfrm>
            <a:off x="1154954" y="2603500"/>
            <a:ext cx="10046446" cy="3416300"/>
          </a:xfrm>
        </p:spPr>
        <p:txBody>
          <a:bodyPr/>
          <a:lstStyle/>
          <a:p>
            <a:pPr algn="just"/>
            <a:r>
              <a:rPr lang="en-US" dirty="0"/>
              <a:t>The price of a used car has skyrocketed in the last two years due to the scarcity of microchips in a global market that resulted in a shortage of new cars and a long waiting time for their delivery. Consumers who want to buy cars in a short period of span are left with no option but to look for an old used car. Also, there are customers who cannot afford new cars. This further leads to the question of what the fair price of an old used car would be.</a:t>
            </a:r>
            <a:endParaRPr lang="en-IN" dirty="0"/>
          </a:p>
        </p:txBody>
      </p:sp>
    </p:spTree>
    <p:extLst>
      <p:ext uri="{BB962C8B-B14F-4D97-AF65-F5344CB8AC3E}">
        <p14:creationId xmlns:p14="http://schemas.microsoft.com/office/powerpoint/2010/main" val="3607993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2" name="Freeform: Shape 11">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4"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E49AE321-B1F5-CBDA-BD95-E044C988FF0E}"/>
              </a:ext>
            </a:extLst>
          </p:cNvPr>
          <p:cNvSpPr>
            <a:spLocks noGrp="1"/>
          </p:cNvSpPr>
          <p:nvPr>
            <p:ph type="title"/>
          </p:nvPr>
        </p:nvSpPr>
        <p:spPr>
          <a:xfrm>
            <a:off x="1154955" y="973668"/>
            <a:ext cx="2942210" cy="1020232"/>
          </a:xfrm>
        </p:spPr>
        <p:txBody>
          <a:bodyPr>
            <a:normAutofit/>
          </a:bodyPr>
          <a:lstStyle/>
          <a:p>
            <a:pPr algn="ctr">
              <a:lnSpc>
                <a:spcPct val="90000"/>
              </a:lnSpc>
            </a:pPr>
            <a:r>
              <a:rPr lang="en-IN" sz="3300" dirty="0">
                <a:solidFill>
                  <a:srgbClr val="EBEBEB"/>
                </a:solidFill>
              </a:rPr>
              <a:t>Problem Statement</a:t>
            </a:r>
          </a:p>
        </p:txBody>
      </p:sp>
      <p:pic>
        <p:nvPicPr>
          <p:cNvPr id="7" name="Graphic 6" descr="Car">
            <a:extLst>
              <a:ext uri="{FF2B5EF4-FFF2-40B4-BE49-F238E27FC236}">
                <a16:creationId xmlns:a16="http://schemas.microsoft.com/office/drawing/2014/main" id="{B6EB4CD4-D67B-7536-D8F3-00FA5F1813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65124" y="803751"/>
            <a:ext cx="5250498" cy="5250498"/>
          </a:xfrm>
          <a:prstGeom prst="rect">
            <a:avLst/>
          </a:prstGeom>
        </p:spPr>
      </p:pic>
      <p:sp>
        <p:nvSpPr>
          <p:cNvPr id="16" name="Rectangle 15">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8" name="Oval 17">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39D3425-3464-B6C3-8D68-317E359C7A09}"/>
              </a:ext>
            </a:extLst>
          </p:cNvPr>
          <p:cNvSpPr>
            <a:spLocks noGrp="1"/>
          </p:cNvSpPr>
          <p:nvPr>
            <p:ph idx="1"/>
          </p:nvPr>
        </p:nvSpPr>
        <p:spPr>
          <a:xfrm>
            <a:off x="1154955" y="2120900"/>
            <a:ext cx="3133726" cy="3898900"/>
          </a:xfrm>
        </p:spPr>
        <p:txBody>
          <a:bodyPr>
            <a:normAutofit/>
          </a:bodyPr>
          <a:lstStyle/>
          <a:p>
            <a:pPr algn="just">
              <a:lnSpc>
                <a:spcPct val="90000"/>
              </a:lnSpc>
            </a:pPr>
            <a:r>
              <a:rPr lang="en-US" sz="1700" dirty="0">
                <a:solidFill>
                  <a:srgbClr val="FFFFFF"/>
                </a:solidFill>
              </a:rPr>
              <a:t>Price of a used car depends on many factors such as the car's make, model, year, mileage, condition etc. Understanding the value of a used car becomes important for both buyers and sellers. For buyers, it will help them to know if they are paying a fair price for the car, they are interested in. For sellers, it will help them to price their car competitively </a:t>
            </a:r>
            <a:endParaRPr lang="en-IN" sz="1700" dirty="0">
              <a:solidFill>
                <a:srgbClr val="FFFFFF"/>
              </a:solidFill>
            </a:endParaRPr>
          </a:p>
        </p:txBody>
      </p:sp>
      <p:sp>
        <p:nvSpPr>
          <p:cNvPr id="22"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Tree>
    <p:extLst>
      <p:ext uri="{BB962C8B-B14F-4D97-AF65-F5344CB8AC3E}">
        <p14:creationId xmlns:p14="http://schemas.microsoft.com/office/powerpoint/2010/main" val="242311752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08BCF048-8940-4354-B9EC-5AD74E283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45" name="Rectangle 44">
              <a:extLst>
                <a:ext uri="{FF2B5EF4-FFF2-40B4-BE49-F238E27FC236}">
                  <a16:creationId xmlns:a16="http://schemas.microsoft.com/office/drawing/2014/main" id="{D024C14A-78BD-44B0-82BE-6A0D0A270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Oval 45">
              <a:extLst>
                <a:ext uri="{FF2B5EF4-FFF2-40B4-BE49-F238E27FC236}">
                  <a16:creationId xmlns:a16="http://schemas.microsoft.com/office/drawing/2014/main" id="{809F3D29-EDB1-4F1C-A0E0-36F28CE17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58" name="Oval 46">
              <a:extLst>
                <a:ext uri="{FF2B5EF4-FFF2-40B4-BE49-F238E27FC236}">
                  <a16:creationId xmlns:a16="http://schemas.microsoft.com/office/drawing/2014/main" id="{5282F4AB-C7B8-4A86-9927-AA106AA27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8" name="Rectangle 47">
              <a:extLst>
                <a:ext uri="{FF2B5EF4-FFF2-40B4-BE49-F238E27FC236}">
                  <a16:creationId xmlns:a16="http://schemas.microsoft.com/office/drawing/2014/main" id="{60B26874-5AFA-4D1E-94A9-53AF9790D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49" name="Freeform 5">
              <a:extLst>
                <a:ext uri="{FF2B5EF4-FFF2-40B4-BE49-F238E27FC236}">
                  <a16:creationId xmlns:a16="http://schemas.microsoft.com/office/drawing/2014/main" id="{A1DA6C95-40F8-4305-89F6-17F6167C0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50" name="Freeform 5">
              <a:extLst>
                <a:ext uri="{FF2B5EF4-FFF2-40B4-BE49-F238E27FC236}">
                  <a16:creationId xmlns:a16="http://schemas.microsoft.com/office/drawing/2014/main" id="{A2FA2D29-AEEE-4FFA-B233-94FBE84C9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51" name="Freeform 5">
              <a:extLst>
                <a:ext uri="{FF2B5EF4-FFF2-40B4-BE49-F238E27FC236}">
                  <a16:creationId xmlns:a16="http://schemas.microsoft.com/office/drawing/2014/main" id="{6DA5143E-FA8E-4EC1-99F7-35AE5AD4E3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68663C3D-198C-CB67-7F4B-092FFD682698}"/>
              </a:ext>
            </a:extLst>
          </p:cNvPr>
          <p:cNvSpPr>
            <a:spLocks noGrp="1"/>
          </p:cNvSpPr>
          <p:nvPr>
            <p:ph type="title"/>
          </p:nvPr>
        </p:nvSpPr>
        <p:spPr>
          <a:xfrm>
            <a:off x="1154955" y="973667"/>
            <a:ext cx="2942210" cy="4833745"/>
          </a:xfrm>
        </p:spPr>
        <p:txBody>
          <a:bodyPr>
            <a:normAutofit/>
          </a:bodyPr>
          <a:lstStyle/>
          <a:p>
            <a:pPr algn="ctr"/>
            <a:r>
              <a:rPr lang="en-US" dirty="0">
                <a:solidFill>
                  <a:srgbClr val="EBEBEB"/>
                </a:solidFill>
              </a:rPr>
              <a:t>Flow of the Project to solve the problem</a:t>
            </a:r>
            <a:endParaRPr lang="en-IN" dirty="0">
              <a:solidFill>
                <a:srgbClr val="EBEBEB"/>
              </a:solidFill>
            </a:endParaRPr>
          </a:p>
        </p:txBody>
      </p:sp>
      <p:sp>
        <p:nvSpPr>
          <p:cNvPr id="53" name="Rectangle 52">
            <a:extLst>
              <a:ext uri="{FF2B5EF4-FFF2-40B4-BE49-F238E27FC236}">
                <a16:creationId xmlns:a16="http://schemas.microsoft.com/office/drawing/2014/main" id="{CC28BCC9-4093-4FD5-83EB-7EC297F51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40" name="Content Placeholder 2">
            <a:extLst>
              <a:ext uri="{FF2B5EF4-FFF2-40B4-BE49-F238E27FC236}">
                <a16:creationId xmlns:a16="http://schemas.microsoft.com/office/drawing/2014/main" id="{6221FCA6-3CAA-698D-33C5-900A0576D9C5}"/>
              </a:ext>
            </a:extLst>
          </p:cNvPr>
          <p:cNvGraphicFramePr/>
          <p:nvPr>
            <p:extLst>
              <p:ext uri="{D42A27DB-BD31-4B8C-83A1-F6EECF244321}">
                <p14:modId xmlns:p14="http://schemas.microsoft.com/office/powerpoint/2010/main" val="2718798529"/>
              </p:ext>
            </p:extLst>
          </p:nvPr>
        </p:nvGraphicFramePr>
        <p:xfrm>
          <a:off x="5194300" y="808038"/>
          <a:ext cx="6391275" cy="5246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30647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4" name="Rectangle 23">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ADEB967E-2A57-0F43-3E8F-531663023743}"/>
              </a:ext>
            </a:extLst>
          </p:cNvPr>
          <p:cNvSpPr>
            <a:spLocks noGrp="1"/>
          </p:cNvSpPr>
          <p:nvPr>
            <p:ph type="title"/>
          </p:nvPr>
        </p:nvSpPr>
        <p:spPr>
          <a:xfrm>
            <a:off x="1154954" y="973668"/>
            <a:ext cx="8761413" cy="706964"/>
          </a:xfrm>
        </p:spPr>
        <p:txBody>
          <a:bodyPr>
            <a:normAutofit/>
          </a:bodyPr>
          <a:lstStyle/>
          <a:p>
            <a:pPr algn="ctr"/>
            <a:r>
              <a:rPr lang="en-IN" dirty="0">
                <a:solidFill>
                  <a:srgbClr val="FFFFFF"/>
                </a:solidFill>
              </a:rPr>
              <a:t>Target Audience</a:t>
            </a:r>
          </a:p>
        </p:txBody>
      </p:sp>
      <p:sp>
        <p:nvSpPr>
          <p:cNvPr id="27" name="Rectangle 26">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EA9C302E-C5A2-37E9-B732-DD3EFB8BC62A}"/>
              </a:ext>
            </a:extLst>
          </p:cNvPr>
          <p:cNvGraphicFramePr>
            <a:graphicFrameLocks noGrp="1"/>
          </p:cNvGraphicFramePr>
          <p:nvPr>
            <p:ph idx="1"/>
            <p:extLst>
              <p:ext uri="{D42A27DB-BD31-4B8C-83A1-F6EECF244321}">
                <p14:modId xmlns:p14="http://schemas.microsoft.com/office/powerpoint/2010/main" val="2543614052"/>
              </p:ext>
            </p:extLst>
          </p:nvPr>
        </p:nvGraphicFramePr>
        <p:xfrm>
          <a:off x="1286934" y="2324100"/>
          <a:ext cx="9625383" cy="34226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837660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8"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472F0843-D5B0-96E5-F862-E31A7ACB94DA}"/>
              </a:ext>
            </a:extLst>
          </p:cNvPr>
          <p:cNvSpPr>
            <a:spLocks noGrp="1"/>
          </p:cNvSpPr>
          <p:nvPr>
            <p:ph type="title"/>
          </p:nvPr>
        </p:nvSpPr>
        <p:spPr>
          <a:xfrm>
            <a:off x="994087" y="1130603"/>
            <a:ext cx="3342442" cy="4596794"/>
          </a:xfrm>
        </p:spPr>
        <p:txBody>
          <a:bodyPr anchor="ctr">
            <a:normAutofit/>
          </a:bodyPr>
          <a:lstStyle/>
          <a:p>
            <a:pPr algn="ctr"/>
            <a:r>
              <a:rPr lang="en-IN" sz="3200" dirty="0">
                <a:solidFill>
                  <a:srgbClr val="EBEBEB"/>
                </a:solidFill>
              </a:rPr>
              <a:t>Metrics of the Project</a:t>
            </a:r>
          </a:p>
        </p:txBody>
      </p:sp>
      <p:sp>
        <p:nvSpPr>
          <p:cNvPr id="3" name="Content Placeholder 2">
            <a:extLst>
              <a:ext uri="{FF2B5EF4-FFF2-40B4-BE49-F238E27FC236}">
                <a16:creationId xmlns:a16="http://schemas.microsoft.com/office/drawing/2014/main" id="{D994C5FD-457B-EF97-C2F0-8F35ED37D988}"/>
              </a:ext>
            </a:extLst>
          </p:cNvPr>
          <p:cNvSpPr>
            <a:spLocks noGrp="1"/>
          </p:cNvSpPr>
          <p:nvPr>
            <p:ph idx="1"/>
          </p:nvPr>
        </p:nvSpPr>
        <p:spPr>
          <a:xfrm>
            <a:off x="5290077" y="437513"/>
            <a:ext cx="5502614" cy="5954325"/>
          </a:xfrm>
        </p:spPr>
        <p:txBody>
          <a:bodyPr anchor="ctr">
            <a:normAutofit/>
          </a:bodyPr>
          <a:lstStyle/>
          <a:p>
            <a:pPr marL="0" lvl="0" indent="0" algn="just">
              <a:lnSpc>
                <a:spcPct val="90000"/>
              </a:lnSpc>
              <a:buNone/>
            </a:pPr>
            <a:r>
              <a:rPr lang="en-US" sz="1700" dirty="0">
                <a:effectLst/>
                <a:latin typeface="Rockwell (Body)"/>
                <a:ea typeface="Calibri" panose="020F0502020204030204" pitchFamily="34" charset="0"/>
                <a:cs typeface="Times New Roman" panose="02020603050405020304" pitchFamily="18" charset="0"/>
              </a:rPr>
              <a:t>Define specific metrics for evaluating the success of the project:</a:t>
            </a:r>
            <a:endParaRPr lang="en-IN" sz="1700" dirty="0">
              <a:effectLst/>
              <a:latin typeface="Rockwell (Body)"/>
              <a:ea typeface="Calibri" panose="020F0502020204030204" pitchFamily="34" charset="0"/>
              <a:cs typeface="Times New Roman" panose="02020603050405020304" pitchFamily="18" charset="0"/>
            </a:endParaRPr>
          </a:p>
          <a:p>
            <a:pPr marL="0" indent="0" algn="just">
              <a:lnSpc>
                <a:spcPct val="90000"/>
              </a:lnSpc>
              <a:buNone/>
            </a:pPr>
            <a:r>
              <a:rPr lang="en-US" sz="1700" dirty="0">
                <a:effectLst/>
                <a:latin typeface="Rockwell (Body)"/>
                <a:ea typeface="Calibri" panose="020F0502020204030204" pitchFamily="34" charset="0"/>
                <a:cs typeface="Times New Roman" panose="02020603050405020304" pitchFamily="18" charset="0"/>
              </a:rPr>
              <a:t> </a:t>
            </a:r>
            <a:endParaRPr lang="en-IN" sz="1700" dirty="0">
              <a:effectLst/>
              <a:latin typeface="Rockwell (Body)"/>
              <a:ea typeface="Calibri" panose="020F0502020204030204" pitchFamily="34" charset="0"/>
              <a:cs typeface="Times New Roman" panose="02020603050405020304" pitchFamily="18" charset="0"/>
            </a:endParaRPr>
          </a:p>
          <a:p>
            <a:pPr marL="342900" indent="-342900" algn="just">
              <a:lnSpc>
                <a:spcPct val="90000"/>
              </a:lnSpc>
              <a:buFont typeface="+mj-lt"/>
              <a:buAutoNum type="arabicPeriod"/>
            </a:pPr>
            <a:r>
              <a:rPr lang="en-US" sz="1700" b="1" dirty="0">
                <a:effectLst/>
                <a:latin typeface="Rockwell (Body)"/>
                <a:ea typeface="Calibri" panose="020F0502020204030204" pitchFamily="34" charset="0"/>
                <a:cs typeface="Times New Roman" panose="02020603050405020304" pitchFamily="18" charset="0"/>
              </a:rPr>
              <a:t>Prediction accuracy</a:t>
            </a:r>
            <a:r>
              <a:rPr lang="en-US" sz="1700" dirty="0">
                <a:effectLst/>
                <a:latin typeface="Rockwell (Body)"/>
                <a:ea typeface="Calibri" panose="020F0502020204030204" pitchFamily="34" charset="0"/>
                <a:cs typeface="Times New Roman" panose="02020603050405020304" pitchFamily="18" charset="0"/>
              </a:rPr>
              <a:t>: This metric measures how accurately the machine learning model predicts the selling price of old cars based on their features. A high prediction accuracy indicates that the model is effective in providing useful price estimates. </a:t>
            </a:r>
            <a:endParaRPr lang="en-IN" sz="1700" dirty="0">
              <a:effectLst/>
              <a:latin typeface="Rockwell (Body)"/>
              <a:ea typeface="Calibri" panose="020F0502020204030204" pitchFamily="34" charset="0"/>
              <a:cs typeface="Times New Roman" panose="02020603050405020304" pitchFamily="18" charset="0"/>
            </a:endParaRPr>
          </a:p>
          <a:p>
            <a:pPr marL="342900" indent="-342900" algn="just">
              <a:lnSpc>
                <a:spcPct val="90000"/>
              </a:lnSpc>
              <a:buFont typeface="+mj-lt"/>
              <a:buAutoNum type="arabicPeriod"/>
            </a:pPr>
            <a:r>
              <a:rPr lang="en-US" sz="1700" b="1" dirty="0">
                <a:effectLst/>
                <a:latin typeface="Rockwell (Body)"/>
                <a:ea typeface="Calibri" panose="020F0502020204030204" pitchFamily="34" charset="0"/>
                <a:cs typeface="Times New Roman" panose="02020603050405020304" pitchFamily="18" charset="0"/>
              </a:rPr>
              <a:t>Model performance</a:t>
            </a:r>
            <a:r>
              <a:rPr lang="en-US" sz="1700" dirty="0">
                <a:effectLst/>
                <a:latin typeface="Rockwell (Body)"/>
                <a:ea typeface="Calibri" panose="020F0502020204030204" pitchFamily="34" charset="0"/>
                <a:cs typeface="Times New Roman" panose="02020603050405020304" pitchFamily="18" charset="0"/>
              </a:rPr>
              <a:t>: This metric measures the performance of the machine learning model, such as its processing speed, scalability, and stability. A high-performance model is efficient, reliable, and capable of handling large volumes of data. </a:t>
            </a:r>
            <a:endParaRPr lang="en-IN" sz="1700" dirty="0">
              <a:effectLst/>
              <a:latin typeface="Rockwell (Body)"/>
              <a:ea typeface="Calibri" panose="020F0502020204030204" pitchFamily="34" charset="0"/>
              <a:cs typeface="Times New Roman" panose="02020603050405020304" pitchFamily="18" charset="0"/>
            </a:endParaRPr>
          </a:p>
          <a:p>
            <a:pPr marL="342900" indent="-342900" algn="just">
              <a:lnSpc>
                <a:spcPct val="90000"/>
              </a:lnSpc>
              <a:buFont typeface="+mj-lt"/>
              <a:buAutoNum type="arabicPeriod"/>
            </a:pPr>
            <a:r>
              <a:rPr lang="en-US" sz="1700" b="1" dirty="0">
                <a:effectLst/>
                <a:latin typeface="Rockwell (Body)"/>
                <a:ea typeface="Calibri" panose="020F0502020204030204" pitchFamily="34" charset="0"/>
                <a:cs typeface="Times New Roman" panose="02020603050405020304" pitchFamily="18" charset="0"/>
              </a:rPr>
              <a:t>User engagement</a:t>
            </a:r>
            <a:r>
              <a:rPr lang="en-US" sz="1700" dirty="0">
                <a:effectLst/>
                <a:latin typeface="Rockwell (Body)"/>
                <a:ea typeface="Calibri" panose="020F0502020204030204" pitchFamily="34" charset="0"/>
                <a:cs typeface="Times New Roman" panose="02020603050405020304" pitchFamily="18" charset="0"/>
              </a:rPr>
              <a:t>: This metric measures how engaged and satisfied the target audience is with the old car price prediction campaign. For example, it could be measured by the number of website visits, social media likes and shares, or user feedback and reviews.</a:t>
            </a:r>
            <a:endParaRPr lang="en-IN" sz="1700" dirty="0">
              <a:effectLst/>
              <a:latin typeface="Rockwell (Body)"/>
              <a:ea typeface="Calibri" panose="020F0502020204030204" pitchFamily="34" charset="0"/>
              <a:cs typeface="Times New Roman" panose="02020603050405020304" pitchFamily="18" charset="0"/>
            </a:endParaRPr>
          </a:p>
          <a:p>
            <a:pPr algn="just">
              <a:lnSpc>
                <a:spcPct val="90000"/>
              </a:lnSpc>
            </a:pPr>
            <a:endParaRPr lang="en-IN" sz="1700" dirty="0">
              <a:latin typeface="Rockwell (Body)"/>
            </a:endParaRPr>
          </a:p>
        </p:txBody>
      </p:sp>
    </p:spTree>
    <p:extLst>
      <p:ext uri="{BB962C8B-B14F-4D97-AF65-F5344CB8AC3E}">
        <p14:creationId xmlns:p14="http://schemas.microsoft.com/office/powerpoint/2010/main" val="12720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82" name="Group 1081">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83" name="Rectangle 1082">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84"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86" name="Rectangle 1085">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88"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1090" name="Rectangle 1089">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8FA3CA4-DF93-1FC8-C730-66C4ED554F00}"/>
              </a:ext>
            </a:extLst>
          </p:cNvPr>
          <p:cNvSpPr>
            <a:spLocks noGrp="1"/>
          </p:cNvSpPr>
          <p:nvPr>
            <p:ph type="title"/>
          </p:nvPr>
        </p:nvSpPr>
        <p:spPr>
          <a:xfrm>
            <a:off x="9105900" y="1113063"/>
            <a:ext cx="2437170" cy="2362424"/>
          </a:xfrm>
        </p:spPr>
        <p:txBody>
          <a:bodyPr vert="horz" lIns="91440" tIns="45720" rIns="91440" bIns="45720" rtlCol="0" anchor="b">
            <a:normAutofit/>
          </a:bodyPr>
          <a:lstStyle/>
          <a:p>
            <a:pPr algn="ctr"/>
            <a:r>
              <a:rPr lang="en-US" sz="4000" b="0" i="0" kern="1200" dirty="0">
                <a:solidFill>
                  <a:srgbClr val="EBEBEB"/>
                </a:solidFill>
                <a:latin typeface="+mj-lt"/>
                <a:ea typeface="+mj-ea"/>
                <a:cs typeface="+mj-cs"/>
              </a:rPr>
              <a:t>Model Year of The car</a:t>
            </a:r>
          </a:p>
        </p:txBody>
      </p:sp>
      <p:sp>
        <p:nvSpPr>
          <p:cNvPr id="1032" name="Content Placeholder 1029">
            <a:extLst>
              <a:ext uri="{FF2B5EF4-FFF2-40B4-BE49-F238E27FC236}">
                <a16:creationId xmlns:a16="http://schemas.microsoft.com/office/drawing/2014/main" id="{8CC2523C-C8ED-81F0-DECD-179862CEABB8}"/>
              </a:ext>
            </a:extLst>
          </p:cNvPr>
          <p:cNvSpPr>
            <a:spLocks noGrp="1"/>
          </p:cNvSpPr>
          <p:nvPr>
            <p:ph idx="1"/>
          </p:nvPr>
        </p:nvSpPr>
        <p:spPr>
          <a:xfrm>
            <a:off x="578978" y="5136344"/>
            <a:ext cx="10861936" cy="1150156"/>
          </a:xfrm>
        </p:spPr>
        <p:txBody>
          <a:bodyPr vert="horz" lIns="91440" tIns="45720" rIns="91440" bIns="45720" rtlCol="0" anchor="t">
            <a:normAutofit/>
          </a:bodyPr>
          <a:lstStyle/>
          <a:p>
            <a:pPr marL="0" indent="0" algn="just">
              <a:lnSpc>
                <a:spcPct val="90000"/>
              </a:lnSpc>
              <a:buNone/>
            </a:pPr>
            <a:r>
              <a:rPr lang="en-US" b="0" i="0" kern="1200" cap="all" dirty="0">
                <a:solidFill>
                  <a:schemeClr val="tx1"/>
                </a:solidFill>
                <a:latin typeface="+mn-lt"/>
                <a:ea typeface="+mn-ea"/>
                <a:cs typeface="+mn-cs"/>
              </a:rPr>
              <a:t>We can conclude from the given bar chart that </a:t>
            </a:r>
            <a:r>
              <a:rPr lang="en-US" cap="all" dirty="0">
                <a:solidFill>
                  <a:schemeClr val="tx1"/>
                </a:solidFill>
              </a:rPr>
              <a:t>most of the</a:t>
            </a:r>
            <a:r>
              <a:rPr lang="en-US" b="0" i="0" kern="1200" cap="all" dirty="0">
                <a:solidFill>
                  <a:schemeClr val="tx1"/>
                </a:solidFill>
                <a:latin typeface="+mn-lt"/>
                <a:ea typeface="+mn-ea"/>
                <a:cs typeface="+mn-cs"/>
              </a:rPr>
              <a:t> cars which are listed on KIJIJI are </a:t>
            </a:r>
            <a:r>
              <a:rPr lang="en-US" cap="all" dirty="0">
                <a:solidFill>
                  <a:schemeClr val="tx1"/>
                </a:solidFill>
              </a:rPr>
              <a:t>from year 2015 to 2018.</a:t>
            </a:r>
            <a:endParaRPr lang="en-US" b="0" i="0" kern="1200" cap="all" dirty="0">
              <a:solidFill>
                <a:schemeClr val="tx1"/>
              </a:solidFill>
              <a:latin typeface="+mn-lt"/>
              <a:ea typeface="+mn-ea"/>
              <a:cs typeface="+mn-cs"/>
            </a:endParaRPr>
          </a:p>
        </p:txBody>
      </p:sp>
      <p:pic>
        <p:nvPicPr>
          <p:cNvPr id="1026" name="Picture 2">
            <a:extLst>
              <a:ext uri="{FF2B5EF4-FFF2-40B4-BE49-F238E27FC236}">
                <a16:creationId xmlns:a16="http://schemas.microsoft.com/office/drawing/2014/main" id="{0D24E9EB-BA30-B4A1-4475-E781CED80E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9" t="9091" r="6577" b="1"/>
          <a:stretch/>
        </p:blipFill>
        <p:spPr bwMode="auto">
          <a:xfrm>
            <a:off x="578978" y="571500"/>
            <a:ext cx="8526922" cy="4481760"/>
          </a:xfrm>
          <a:prstGeom prst="roundRect">
            <a:avLst>
              <a:gd name="adj" fmla="val 1858"/>
            </a:avLst>
          </a:prstGeom>
          <a:noFill/>
          <a:effectLst>
            <a:outerShdw blurRad="50800" dist="50800" dir="54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5080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59A05CB7-993D-C4B5-6003-F1DBEE5917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983" b="1230"/>
          <a:stretch/>
        </p:blipFill>
        <p:spPr bwMode="auto">
          <a:xfrm>
            <a:off x="-209530" y="9526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7" name="Rectangle 2056">
            <a:extLst>
              <a:ext uri="{FF2B5EF4-FFF2-40B4-BE49-F238E27FC236}">
                <a16:creationId xmlns:a16="http://schemas.microsoft.com/office/drawing/2014/main" id="{8D489E29-742E-4D34-AB08-CE3217805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053153" y="1320127"/>
            <a:ext cx="4812846" cy="4195481"/>
          </a:xfrm>
          <a:prstGeom prst="rect">
            <a:avLst/>
          </a:prstGeom>
          <a:solidFill>
            <a:schemeClr val="bg1">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531577-4E99-A2C0-FF77-397BEF3D361E}"/>
              </a:ext>
            </a:extLst>
          </p:cNvPr>
          <p:cNvSpPr>
            <a:spLocks noGrp="1"/>
          </p:cNvSpPr>
          <p:nvPr>
            <p:ph type="title"/>
          </p:nvPr>
        </p:nvSpPr>
        <p:spPr>
          <a:xfrm>
            <a:off x="6374887" y="1641860"/>
            <a:ext cx="4204298" cy="1034728"/>
          </a:xfrm>
        </p:spPr>
        <p:txBody>
          <a:bodyPr>
            <a:normAutofit/>
          </a:bodyPr>
          <a:lstStyle/>
          <a:p>
            <a:pPr algn="ctr"/>
            <a:r>
              <a:rPr lang="en-CA" sz="2800" dirty="0">
                <a:solidFill>
                  <a:schemeClr val="tx1"/>
                </a:solidFill>
              </a:rPr>
              <a:t>Color of the Car</a:t>
            </a:r>
          </a:p>
        </p:txBody>
      </p:sp>
      <p:sp>
        <p:nvSpPr>
          <p:cNvPr id="3" name="Content Placeholder 2">
            <a:extLst>
              <a:ext uri="{FF2B5EF4-FFF2-40B4-BE49-F238E27FC236}">
                <a16:creationId xmlns:a16="http://schemas.microsoft.com/office/drawing/2014/main" id="{6224B71D-578C-8052-1BBA-F45E67EA8639}"/>
              </a:ext>
            </a:extLst>
          </p:cNvPr>
          <p:cNvSpPr>
            <a:spLocks noGrp="1"/>
          </p:cNvSpPr>
          <p:nvPr>
            <p:ph idx="1"/>
          </p:nvPr>
        </p:nvSpPr>
        <p:spPr>
          <a:xfrm>
            <a:off x="6374886" y="2809812"/>
            <a:ext cx="4169380" cy="2384064"/>
          </a:xfrm>
        </p:spPr>
        <p:txBody>
          <a:bodyPr>
            <a:normAutofit/>
          </a:bodyPr>
          <a:lstStyle/>
          <a:p>
            <a:pPr algn="just"/>
            <a:r>
              <a:rPr lang="en-CA" dirty="0"/>
              <a:t>From the graph, we can observe that the white colored car is the most popular one. </a:t>
            </a:r>
          </a:p>
          <a:p>
            <a:pPr algn="just"/>
            <a:r>
              <a:rPr lang="en-CA" dirty="0"/>
              <a:t>Black and grey colored cars are also purchased more compared to other colored cars. </a:t>
            </a:r>
          </a:p>
        </p:txBody>
      </p:sp>
      <mc:AlternateContent xmlns:mc="http://schemas.openxmlformats.org/markup-compatibility/2006">
        <mc:Choice xmlns:am3d="http://schemas.microsoft.com/office/drawing/2017/model3d" Requires="am3d">
          <p:graphicFrame>
            <p:nvGraphicFramePr>
              <p:cNvPr id="4" name="3D Model 3" descr="Shift Tuner White Car">
                <a:extLst>
                  <a:ext uri="{FF2B5EF4-FFF2-40B4-BE49-F238E27FC236}">
                    <a16:creationId xmlns:a16="http://schemas.microsoft.com/office/drawing/2014/main" id="{2BA06330-7239-B690-935C-4B3949C57E9B}"/>
                  </a:ext>
                </a:extLst>
              </p:cNvPr>
              <p:cNvGraphicFramePr>
                <a:graphicFrameLocks noChangeAspect="1"/>
              </p:cNvGraphicFramePr>
              <p:nvPr>
                <p:extLst>
                  <p:ext uri="{D42A27DB-BD31-4B8C-83A1-F6EECF244321}">
                    <p14:modId xmlns:p14="http://schemas.microsoft.com/office/powerpoint/2010/main" val="2441708179"/>
                  </p:ext>
                </p:extLst>
              </p:nvPr>
            </p:nvGraphicFramePr>
            <p:xfrm>
              <a:off x="1961521" y="-214888"/>
              <a:ext cx="3347597" cy="2891476"/>
            </p:xfrm>
            <a:graphic>
              <a:graphicData uri="http://schemas.microsoft.com/office/drawing/2017/model3d">
                <am3d:model3d r:embed="rId3">
                  <am3d:spPr>
                    <a:xfrm>
                      <a:off x="0" y="0"/>
                      <a:ext cx="3347597" cy="2891476"/>
                    </a:xfrm>
                    <a:prstGeom prst="rect">
                      <a:avLst/>
                    </a:prstGeom>
                  </am3d:spPr>
                  <am3d:camera>
                    <am3d:pos x="0" y="0" z="54202058"/>
                    <am3d:up dx="0" dy="36000000" dz="0"/>
                    <am3d:lookAt x="0" y="0" z="0"/>
                    <am3d:perspective fov="2700000"/>
                  </am3d:camera>
                  <am3d:trans>
                    <am3d:meterPerModelUnit n="28036858" d="1000000"/>
                    <am3d:preTrans dx="0" dy="-2696133" dz="109456"/>
                    <am3d:scale>
                      <am3d:sx n="1000000" d="1000000"/>
                      <am3d:sy n="1000000" d="1000000"/>
                      <am3d:sz n="1000000" d="1000000"/>
                    </am3d:scale>
                    <am3d:rot ax="1324891" ay="1732247" az="664956"/>
                    <am3d:postTrans dx="0" dy="0" dz="0"/>
                  </am3d:trans>
                  <am3d:raster rName="Office3DRenderer" rVer="16.0.8326">
                    <am3d:blip r:embed="rId4"/>
                  </am3d:raster>
                  <am3d:objViewport viewportSz="448789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Shift Tuner White Car">
                <a:extLst>
                  <a:ext uri="{FF2B5EF4-FFF2-40B4-BE49-F238E27FC236}">
                    <a16:creationId xmlns:a16="http://schemas.microsoft.com/office/drawing/2014/main" id="{2BA06330-7239-B690-935C-4B3949C57E9B}"/>
                  </a:ext>
                </a:extLst>
              </p:cNvPr>
              <p:cNvPicPr>
                <a:picLocks noGrp="1" noRot="1" noChangeAspect="1" noMove="1" noResize="1" noEditPoints="1" noAdjustHandles="1" noChangeArrowheads="1" noChangeShapeType="1" noCrop="1"/>
              </p:cNvPicPr>
              <p:nvPr/>
            </p:nvPicPr>
            <p:blipFill>
              <a:blip r:embed="rId4"/>
              <a:stretch>
                <a:fillRect/>
              </a:stretch>
            </p:blipFill>
            <p:spPr>
              <a:xfrm>
                <a:off x="1961521" y="-214888"/>
                <a:ext cx="3347597" cy="2891476"/>
              </a:xfrm>
              <a:prstGeom prst="rect">
                <a:avLst/>
              </a:prstGeom>
            </p:spPr>
          </p:pic>
        </mc:Fallback>
      </mc:AlternateContent>
    </p:spTree>
    <p:extLst>
      <p:ext uri="{BB962C8B-B14F-4D97-AF65-F5344CB8AC3E}">
        <p14:creationId xmlns:p14="http://schemas.microsoft.com/office/powerpoint/2010/main" val="1911739137"/>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3081" name="Freeform: Shape 3080">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3083"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08A80732-AA2D-4E66-AC5A-C0DB540124EE}"/>
              </a:ext>
            </a:extLst>
          </p:cNvPr>
          <p:cNvSpPr>
            <a:spLocks noGrp="1"/>
          </p:cNvSpPr>
          <p:nvPr>
            <p:ph type="title"/>
          </p:nvPr>
        </p:nvSpPr>
        <p:spPr>
          <a:xfrm>
            <a:off x="803565" y="774713"/>
            <a:ext cx="2942210" cy="1020232"/>
          </a:xfrm>
        </p:spPr>
        <p:txBody>
          <a:bodyPr>
            <a:normAutofit fontScale="90000"/>
          </a:bodyPr>
          <a:lstStyle/>
          <a:p>
            <a:pPr algn="ctr"/>
            <a:r>
              <a:rPr lang="en-CA" dirty="0">
                <a:solidFill>
                  <a:srgbClr val="EBEBEB"/>
                </a:solidFill>
              </a:rPr>
              <a:t>Wheel Config of the car</a:t>
            </a:r>
          </a:p>
        </p:txBody>
      </p:sp>
      <p:pic>
        <p:nvPicPr>
          <p:cNvPr id="3074" name="Picture 2">
            <a:extLst>
              <a:ext uri="{FF2B5EF4-FFF2-40B4-BE49-F238E27FC236}">
                <a16:creationId xmlns:a16="http://schemas.microsoft.com/office/drawing/2014/main" id="{67E7D4CC-C74F-FCEF-AE66-24B4F9D49ED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88681" y="2253569"/>
            <a:ext cx="7766488" cy="3203676"/>
          </a:xfrm>
          <a:prstGeom prst="rect">
            <a:avLst/>
          </a:prstGeom>
          <a:noFill/>
          <a:extLst>
            <a:ext uri="{909E8E84-426E-40DD-AFC4-6F175D3DCCD1}">
              <a14:hiddenFill xmlns:a14="http://schemas.microsoft.com/office/drawing/2010/main">
                <a:solidFill>
                  <a:srgbClr val="FFFFFF"/>
                </a:solidFill>
              </a14:hiddenFill>
            </a:ext>
          </a:extLst>
        </p:spPr>
      </p:pic>
      <p:sp>
        <p:nvSpPr>
          <p:cNvPr id="3085" name="Rectangle 3084">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087" name="Oval 3086">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089" name="Oval 3088">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0859E27E-1605-CF08-2D64-BE9A9EBD068A}"/>
              </a:ext>
            </a:extLst>
          </p:cNvPr>
          <p:cNvSpPr>
            <a:spLocks noGrp="1"/>
          </p:cNvSpPr>
          <p:nvPr>
            <p:ph idx="1"/>
          </p:nvPr>
        </p:nvSpPr>
        <p:spPr>
          <a:xfrm>
            <a:off x="707807" y="2046540"/>
            <a:ext cx="3133726" cy="3898900"/>
          </a:xfrm>
        </p:spPr>
        <p:txBody>
          <a:bodyPr>
            <a:normAutofit/>
          </a:bodyPr>
          <a:lstStyle/>
          <a:p>
            <a:pPr algn="just"/>
            <a:r>
              <a:rPr lang="en-CA" dirty="0">
                <a:solidFill>
                  <a:srgbClr val="FFFFFF"/>
                </a:solidFill>
              </a:rPr>
              <a:t>We can conclude from the given charts that the cars which are listed on the KIJIJI are mostly wither Front-wheel drive or all-wheel drive cars.</a:t>
            </a:r>
          </a:p>
        </p:txBody>
      </p:sp>
      <p:sp>
        <p:nvSpPr>
          <p:cNvPr id="3091"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mc:AlternateContent xmlns:mc="http://schemas.openxmlformats.org/markup-compatibility/2006">
        <mc:Choice xmlns:am3d="http://schemas.microsoft.com/office/drawing/2017/model3d" Requires="am3d">
          <p:graphicFrame>
            <p:nvGraphicFramePr>
              <p:cNvPr id="4" name="3D Model 3" descr="Justice car wheel front">
                <a:extLst>
                  <a:ext uri="{FF2B5EF4-FFF2-40B4-BE49-F238E27FC236}">
                    <a16:creationId xmlns:a16="http://schemas.microsoft.com/office/drawing/2014/main" id="{70C365D2-0EF7-D25D-580F-8D4900314E49}"/>
                  </a:ext>
                </a:extLst>
              </p:cNvPr>
              <p:cNvGraphicFramePr>
                <a:graphicFrameLocks noChangeAspect="1"/>
              </p:cNvGraphicFramePr>
              <p:nvPr>
                <p:extLst>
                  <p:ext uri="{D42A27DB-BD31-4B8C-83A1-F6EECF244321}">
                    <p14:modId xmlns:p14="http://schemas.microsoft.com/office/powerpoint/2010/main" val="2390943047"/>
                  </p:ext>
                </p:extLst>
              </p:nvPr>
            </p:nvGraphicFramePr>
            <p:xfrm>
              <a:off x="7521234" y="358869"/>
              <a:ext cx="2128108" cy="2083772"/>
            </p:xfrm>
            <a:graphic>
              <a:graphicData uri="http://schemas.microsoft.com/office/drawing/2017/model3d">
                <am3d:model3d r:embed="rId3">
                  <am3d:spPr>
                    <a:xfrm>
                      <a:off x="0" y="0"/>
                      <a:ext cx="2128108" cy="2083772"/>
                    </a:xfrm>
                    <a:prstGeom prst="rect">
                      <a:avLst/>
                    </a:prstGeom>
                  </am3d:spPr>
                  <am3d:camera>
                    <am3d:pos x="0" y="0" z="68621107"/>
                    <am3d:up dx="0" dy="36000000" dz="0"/>
                    <am3d:lookAt x="0" y="0" z="0"/>
                    <am3d:perspective fov="2700000"/>
                  </am3d:camera>
                  <am3d:trans>
                    <am3d:meterPerModelUnit n="181882613" d="1000000"/>
                    <am3d:preTrans dx="-46735874" dy="7" dz="-73632697"/>
                    <am3d:scale>
                      <am3d:sx n="1000000" d="1000000"/>
                      <am3d:sy n="1000000" d="1000000"/>
                      <am3d:sz n="1000000" d="1000000"/>
                    </am3d:scale>
                    <am3d:rot ax="1622100" ay="3290848" az="1358827"/>
                    <am3d:postTrans dx="0" dy="0" dz="0"/>
                  </am3d:trans>
                  <am3d:raster rName="Office3DRenderer" rVer="16.0.8326">
                    <am3d:blip r:embed="rId4"/>
                  </am3d:raster>
                  <am3d:objViewport viewportSz="309240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Justice car wheel front">
                <a:extLst>
                  <a:ext uri="{FF2B5EF4-FFF2-40B4-BE49-F238E27FC236}">
                    <a16:creationId xmlns:a16="http://schemas.microsoft.com/office/drawing/2014/main" id="{70C365D2-0EF7-D25D-580F-8D4900314E49}"/>
                  </a:ext>
                </a:extLst>
              </p:cNvPr>
              <p:cNvPicPr>
                <a:picLocks noGrp="1" noRot="1" noChangeAspect="1" noMove="1" noResize="1" noEditPoints="1" noAdjustHandles="1" noChangeArrowheads="1" noChangeShapeType="1" noCrop="1"/>
              </p:cNvPicPr>
              <p:nvPr/>
            </p:nvPicPr>
            <p:blipFill>
              <a:blip r:embed="rId4"/>
              <a:stretch>
                <a:fillRect/>
              </a:stretch>
            </p:blipFill>
            <p:spPr>
              <a:xfrm>
                <a:off x="7521234" y="358869"/>
                <a:ext cx="2128108" cy="2083772"/>
              </a:xfrm>
              <a:prstGeom prst="rect">
                <a:avLst/>
              </a:prstGeom>
            </p:spPr>
          </p:pic>
        </mc:Fallback>
      </mc:AlternateContent>
    </p:spTree>
    <p:extLst>
      <p:ext uri="{BB962C8B-B14F-4D97-AF65-F5344CB8AC3E}">
        <p14:creationId xmlns:p14="http://schemas.microsoft.com/office/powerpoint/2010/main" val="348830788"/>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84</TotalTime>
  <Words>718</Words>
  <Application>Microsoft Office PowerPoint</Application>
  <PresentationFormat>Widescreen</PresentationFormat>
  <Paragraphs>51</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Century Gothic</vt:lpstr>
      <vt:lpstr>Rockwell (Body)</vt:lpstr>
      <vt:lpstr>Wingdings 3</vt:lpstr>
      <vt:lpstr>Ion Boardroom</vt:lpstr>
      <vt:lpstr>Old car price prediction</vt:lpstr>
      <vt:lpstr>Background/Motivation</vt:lpstr>
      <vt:lpstr>Problem Statement</vt:lpstr>
      <vt:lpstr>Flow of the Project to solve the problem</vt:lpstr>
      <vt:lpstr>Target Audience</vt:lpstr>
      <vt:lpstr>Metrics of the Project</vt:lpstr>
      <vt:lpstr>Model Year of The car</vt:lpstr>
      <vt:lpstr>Color of the Car</vt:lpstr>
      <vt:lpstr>Wheel Config of the car</vt:lpstr>
      <vt:lpstr>Fuel Type of the Car</vt:lpstr>
      <vt:lpstr>Price vs Model_Year</vt:lpstr>
      <vt:lpstr>Mileage VS Price</vt:lpstr>
      <vt:lpstr>Result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Old car price prediction</dc:title>
  <dc:creator>Shailja Maniya</dc:creator>
  <cp:lastModifiedBy>Harshilkumar Patel</cp:lastModifiedBy>
  <cp:revision>10</cp:revision>
  <dcterms:created xsi:type="dcterms:W3CDTF">2023-04-19T14:40:12Z</dcterms:created>
  <dcterms:modified xsi:type="dcterms:W3CDTF">2023-04-19T16:17:43Z</dcterms:modified>
</cp:coreProperties>
</file>